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7" r:id="rId2"/>
    <p:sldId id="271" r:id="rId3"/>
    <p:sldId id="260" r:id="rId4"/>
    <p:sldId id="270" r:id="rId5"/>
    <p:sldId id="275" r:id="rId6"/>
    <p:sldId id="276" r:id="rId7"/>
    <p:sldId id="261" r:id="rId8"/>
    <p:sldId id="278" r:id="rId9"/>
    <p:sldId id="283" r:id="rId10"/>
    <p:sldId id="274" r:id="rId11"/>
    <p:sldId id="285" r:id="rId12"/>
    <p:sldId id="287" r:id="rId13"/>
    <p:sldId id="28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5A38"/>
    <a:srgbClr val="324D31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112" d="100"/>
          <a:sy n="112" d="100"/>
        </p:scale>
        <p:origin x="-16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B924B8-ED95-4AAE-8D93-FAB47D914F4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6DAFF0-8BD6-4D85-8E6A-F443804278AC}">
      <dgm:prSet phldrT="[Текст]"/>
      <dgm:spPr/>
      <dgm:t>
        <a:bodyPr/>
        <a:lstStyle/>
        <a:p>
          <a:r>
            <a:rPr lang="ru-RU" dirty="0" smtClean="0"/>
            <a:t>1992</a:t>
          </a:r>
          <a:endParaRPr lang="ru-RU" dirty="0"/>
        </a:p>
      </dgm:t>
    </dgm:pt>
    <dgm:pt modelId="{B80FC596-E1CE-4CC1-9556-07D638B37F95}" type="parTrans" cxnId="{B6FE2FFB-B3CE-4924-9210-04C9B2F68F76}">
      <dgm:prSet/>
      <dgm:spPr/>
      <dgm:t>
        <a:bodyPr/>
        <a:lstStyle/>
        <a:p>
          <a:endParaRPr lang="ru-RU"/>
        </a:p>
      </dgm:t>
    </dgm:pt>
    <dgm:pt modelId="{CAC40505-EB6C-4A18-9E6F-9CB4BEB166E8}" type="sibTrans" cxnId="{B6FE2FFB-B3CE-4924-9210-04C9B2F68F76}">
      <dgm:prSet/>
      <dgm:spPr/>
      <dgm:t>
        <a:bodyPr/>
        <a:lstStyle/>
        <a:p>
          <a:endParaRPr lang="ru-RU"/>
        </a:p>
      </dgm:t>
    </dgm:pt>
    <dgm:pt modelId="{2DC1B63E-F0C6-465D-B293-E5717AE2130E}">
      <dgm:prSet phldrT="[Текст]"/>
      <dgm:spPr/>
      <dgm:t>
        <a:bodyPr/>
        <a:lstStyle/>
        <a:p>
          <a:r>
            <a:rPr lang="ru-RU" dirty="0" smtClean="0"/>
            <a:t>1998</a:t>
          </a:r>
          <a:endParaRPr lang="ru-RU" dirty="0"/>
        </a:p>
      </dgm:t>
    </dgm:pt>
    <dgm:pt modelId="{5F3B5F56-DD6A-4512-9A50-3FBE2B6FDCB1}" type="parTrans" cxnId="{F11DBB04-66BE-4958-84DC-A59DDD42BCD4}">
      <dgm:prSet/>
      <dgm:spPr/>
      <dgm:t>
        <a:bodyPr/>
        <a:lstStyle/>
        <a:p>
          <a:endParaRPr lang="ru-RU"/>
        </a:p>
      </dgm:t>
    </dgm:pt>
    <dgm:pt modelId="{83D4BA6A-C7DC-40ED-91A2-2E72BF690BD9}" type="sibTrans" cxnId="{F11DBB04-66BE-4958-84DC-A59DDD42BCD4}">
      <dgm:prSet/>
      <dgm:spPr/>
      <dgm:t>
        <a:bodyPr/>
        <a:lstStyle/>
        <a:p>
          <a:endParaRPr lang="ru-RU"/>
        </a:p>
      </dgm:t>
    </dgm:pt>
    <dgm:pt modelId="{B584521C-6406-47ED-8525-57F350E93FC7}">
      <dgm:prSet phldrT="[Текст]"/>
      <dgm:spPr/>
      <dgm:t>
        <a:bodyPr/>
        <a:lstStyle/>
        <a:p>
          <a:r>
            <a:rPr lang="ru-RU" dirty="0" smtClean="0"/>
            <a:t>2015</a:t>
          </a:r>
          <a:endParaRPr lang="ru-RU" dirty="0"/>
        </a:p>
      </dgm:t>
    </dgm:pt>
    <dgm:pt modelId="{72829627-7730-47E6-B61C-B5ECBC36CF34}" type="sibTrans" cxnId="{4596581E-E64B-45FD-8A8A-EB67D33401F2}">
      <dgm:prSet/>
      <dgm:spPr/>
      <dgm:t>
        <a:bodyPr/>
        <a:lstStyle/>
        <a:p>
          <a:endParaRPr lang="ru-RU"/>
        </a:p>
      </dgm:t>
    </dgm:pt>
    <dgm:pt modelId="{5E4C24ED-0B7A-4BCE-9C61-B23808983346}" type="parTrans" cxnId="{4596581E-E64B-45FD-8A8A-EB67D33401F2}">
      <dgm:prSet/>
      <dgm:spPr/>
      <dgm:t>
        <a:bodyPr/>
        <a:lstStyle/>
        <a:p>
          <a:endParaRPr lang="ru-RU"/>
        </a:p>
      </dgm:t>
    </dgm:pt>
    <dgm:pt modelId="{72DB6759-5FE4-4B2D-97F7-07F10D2AB103}">
      <dgm:prSet custT="1"/>
      <dgm:spPr/>
      <dgm:t>
        <a:bodyPr/>
        <a:lstStyle/>
        <a:p>
          <a:r>
            <a:rPr lang="uk-UA" sz="2200" dirty="0" smtClean="0"/>
            <a:t>Коли відродили КМА, для економічного напряму обрали найпоширенішу у світі спеціальність:               </a:t>
          </a:r>
          <a:r>
            <a:rPr lang="uk-UA" sz="2400" b="1" dirty="0" smtClean="0">
              <a:solidFill>
                <a:srgbClr val="002060"/>
              </a:solidFill>
            </a:rPr>
            <a:t>“</a:t>
          </a:r>
          <a:r>
            <a:rPr lang="en-US" sz="2400" b="1" dirty="0" smtClean="0">
              <a:solidFill>
                <a:srgbClr val="002060"/>
              </a:solidFill>
            </a:rPr>
            <a:t>Economics”</a:t>
          </a:r>
          <a:r>
            <a:rPr lang="uk-UA" sz="2400" b="1" dirty="0" smtClean="0">
              <a:solidFill>
                <a:srgbClr val="002060"/>
              </a:solidFill>
            </a:rPr>
            <a:t>, яку переклали як </a:t>
          </a:r>
          <a:r>
            <a:rPr lang="uk-UA" sz="2400" b="1" dirty="0" err="1" smtClean="0">
              <a:solidFill>
                <a:srgbClr val="002060"/>
              </a:solidFill>
            </a:rPr>
            <a:t>“Економіка”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endParaRPr lang="ru-RU" sz="2400" b="1" dirty="0">
            <a:solidFill>
              <a:srgbClr val="002060"/>
            </a:solidFill>
          </a:endParaRPr>
        </a:p>
      </dgm:t>
    </dgm:pt>
    <dgm:pt modelId="{BF2BB7B5-16D8-4E38-9DF6-2C6B9AC6172B}" type="parTrans" cxnId="{18E390CC-28E0-435D-92E1-9EA48E30FAC6}">
      <dgm:prSet/>
      <dgm:spPr/>
      <dgm:t>
        <a:bodyPr/>
        <a:lstStyle/>
        <a:p>
          <a:endParaRPr lang="ru-RU"/>
        </a:p>
      </dgm:t>
    </dgm:pt>
    <dgm:pt modelId="{E9C8ECA0-F7BB-4467-85FE-E13FC6C63D17}" type="sibTrans" cxnId="{18E390CC-28E0-435D-92E1-9EA48E30FAC6}">
      <dgm:prSet/>
      <dgm:spPr/>
      <dgm:t>
        <a:bodyPr/>
        <a:lstStyle/>
        <a:p>
          <a:endParaRPr lang="ru-RU"/>
        </a:p>
      </dgm:t>
    </dgm:pt>
    <dgm:pt modelId="{EC32200C-75A0-4AB8-A787-CDB459753CDC}">
      <dgm:prSet custT="1"/>
      <dgm:spPr/>
      <dgm:t>
        <a:bodyPr/>
        <a:lstStyle/>
        <a:p>
          <a:r>
            <a:rPr lang="uk-UA" sz="2200" dirty="0" smtClean="0"/>
            <a:t>Коли в Україні запровадили державні стандарти</a:t>
          </a:r>
          <a:r>
            <a:rPr lang="uk-UA" sz="2500" dirty="0" smtClean="0"/>
            <a:t>, </a:t>
          </a:r>
          <a:r>
            <a:rPr lang="uk-UA" sz="2400" b="1" dirty="0" smtClean="0">
              <a:solidFill>
                <a:srgbClr val="002060"/>
              </a:solidFill>
            </a:rPr>
            <a:t>“</a:t>
          </a:r>
          <a:r>
            <a:rPr lang="en-US" sz="2400" b="1" dirty="0" smtClean="0">
              <a:solidFill>
                <a:srgbClr val="002060"/>
              </a:solidFill>
            </a:rPr>
            <a:t>Economics”</a:t>
          </a:r>
          <a:r>
            <a:rPr lang="uk-UA" sz="2400" b="1" dirty="0" smtClean="0">
              <a:solidFill>
                <a:srgbClr val="002060"/>
              </a:solidFill>
            </a:rPr>
            <a:t> переклали як </a:t>
          </a:r>
          <a:r>
            <a:rPr lang="uk-UA" sz="2400" b="1" dirty="0" err="1" smtClean="0">
              <a:solidFill>
                <a:srgbClr val="002060"/>
              </a:solidFill>
            </a:rPr>
            <a:t>“Економічна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b="1" dirty="0" err="1" smtClean="0">
              <a:solidFill>
                <a:srgbClr val="002060"/>
              </a:solidFill>
            </a:rPr>
            <a:t>теорія”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dirty="0" smtClean="0"/>
            <a:t> </a:t>
          </a:r>
          <a:endParaRPr lang="ru-RU" sz="2400" dirty="0"/>
        </a:p>
      </dgm:t>
    </dgm:pt>
    <dgm:pt modelId="{AC693C39-C916-4F7D-A7AC-6CFA2989AFCB}" type="parTrans" cxnId="{1F689A5B-DE20-4806-98F0-5624F337B1EB}">
      <dgm:prSet/>
      <dgm:spPr/>
      <dgm:t>
        <a:bodyPr/>
        <a:lstStyle/>
        <a:p>
          <a:endParaRPr lang="ru-RU"/>
        </a:p>
      </dgm:t>
    </dgm:pt>
    <dgm:pt modelId="{9C838B99-F60C-48FF-9959-EA7D823215C6}" type="sibTrans" cxnId="{1F689A5B-DE20-4806-98F0-5624F337B1EB}">
      <dgm:prSet/>
      <dgm:spPr/>
      <dgm:t>
        <a:bodyPr/>
        <a:lstStyle/>
        <a:p>
          <a:endParaRPr lang="ru-RU"/>
        </a:p>
      </dgm:t>
    </dgm:pt>
    <dgm:pt modelId="{BF784176-FD0D-4BB9-8471-A26E6275575F}">
      <dgm:prSet custT="1"/>
      <dgm:spPr/>
      <dgm:t>
        <a:bodyPr/>
        <a:lstStyle/>
        <a:p>
          <a:r>
            <a:rPr lang="uk-UA" sz="1900" dirty="0" smtClean="0"/>
            <a:t>У 2015 році затвердили нову класифікацію, яка є перекладом з міжнародного стандарту, і там вже запропоновано  </a:t>
          </a:r>
          <a:r>
            <a:rPr lang="uk-UA" sz="2400" b="1" dirty="0" smtClean="0">
              <a:solidFill>
                <a:srgbClr val="002060"/>
              </a:solidFill>
            </a:rPr>
            <a:t>“</a:t>
          </a:r>
          <a:r>
            <a:rPr lang="en-US" sz="2400" b="1" dirty="0" smtClean="0">
              <a:solidFill>
                <a:srgbClr val="002060"/>
              </a:solidFill>
            </a:rPr>
            <a:t>Economics”</a:t>
          </a:r>
          <a:r>
            <a:rPr lang="uk-UA" sz="2400" b="1" dirty="0" smtClean="0">
              <a:solidFill>
                <a:srgbClr val="002060"/>
              </a:solidFill>
            </a:rPr>
            <a:t> перекласти як </a:t>
          </a:r>
          <a:r>
            <a:rPr lang="uk-UA" sz="2400" b="1" dirty="0" err="1" smtClean="0">
              <a:solidFill>
                <a:srgbClr val="002060"/>
              </a:solidFill>
            </a:rPr>
            <a:t>“Економіка”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dirty="0" smtClean="0"/>
            <a:t> </a:t>
          </a:r>
          <a:endParaRPr lang="ru-RU" sz="2400" dirty="0"/>
        </a:p>
      </dgm:t>
    </dgm:pt>
    <dgm:pt modelId="{833E0ED4-9F95-42ED-A233-B6F39E27AD6C}" type="parTrans" cxnId="{C60E2A1F-49BC-4737-8A70-934B4796E0C4}">
      <dgm:prSet/>
      <dgm:spPr/>
      <dgm:t>
        <a:bodyPr/>
        <a:lstStyle/>
        <a:p>
          <a:endParaRPr lang="ru-RU"/>
        </a:p>
      </dgm:t>
    </dgm:pt>
    <dgm:pt modelId="{21F0F1A5-08BD-4C96-B5B5-A677C61D216A}" type="sibTrans" cxnId="{C60E2A1F-49BC-4737-8A70-934B4796E0C4}">
      <dgm:prSet/>
      <dgm:spPr/>
      <dgm:t>
        <a:bodyPr/>
        <a:lstStyle/>
        <a:p>
          <a:endParaRPr lang="ru-RU"/>
        </a:p>
      </dgm:t>
    </dgm:pt>
    <dgm:pt modelId="{3CA24C36-3477-42ED-BCD2-75A86ABEEB97}" type="pres">
      <dgm:prSet presAssocID="{39B924B8-ED95-4AAE-8D93-FAB47D914F4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2841A34-05BB-4E9D-A066-EE2817537237}" type="pres">
      <dgm:prSet presAssocID="{C16DAFF0-8BD6-4D85-8E6A-F443804278AC}" presName="composite" presStyleCnt="0"/>
      <dgm:spPr/>
    </dgm:pt>
    <dgm:pt modelId="{94C7856F-3BD9-4574-9B7E-DC549C95C908}" type="pres">
      <dgm:prSet presAssocID="{C16DAFF0-8BD6-4D85-8E6A-F443804278A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1BA1D-2D3D-4B92-B3C8-104E2AF27ABC}" type="pres">
      <dgm:prSet presAssocID="{C16DAFF0-8BD6-4D85-8E6A-F443804278A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5FD5A75-473A-4ED6-8C47-E027032EC622}" type="pres">
      <dgm:prSet presAssocID="{CAC40505-EB6C-4A18-9E6F-9CB4BEB166E8}" presName="sp" presStyleCnt="0"/>
      <dgm:spPr/>
    </dgm:pt>
    <dgm:pt modelId="{AF5C4BCB-E958-4623-AFDD-7DBFC77B7B54}" type="pres">
      <dgm:prSet presAssocID="{2DC1B63E-F0C6-465D-B293-E5717AE2130E}" presName="composite" presStyleCnt="0"/>
      <dgm:spPr/>
    </dgm:pt>
    <dgm:pt modelId="{6DD82FF3-4CAC-4F63-B587-82147F369CF7}" type="pres">
      <dgm:prSet presAssocID="{2DC1B63E-F0C6-465D-B293-E5717AE2130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779A7-5A34-40C3-89D7-0C9F9340CA0F}" type="pres">
      <dgm:prSet presAssocID="{2DC1B63E-F0C6-465D-B293-E5717AE2130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531527-0465-4ECC-B0D3-863F894C5E09}" type="pres">
      <dgm:prSet presAssocID="{83D4BA6A-C7DC-40ED-91A2-2E72BF690BD9}" presName="sp" presStyleCnt="0"/>
      <dgm:spPr/>
    </dgm:pt>
    <dgm:pt modelId="{4E114357-1705-4BB6-AB18-CE5E6582856A}" type="pres">
      <dgm:prSet presAssocID="{B584521C-6406-47ED-8525-57F350E93FC7}" presName="composite" presStyleCnt="0"/>
      <dgm:spPr/>
    </dgm:pt>
    <dgm:pt modelId="{773BA303-F330-408E-B98C-09BA6311866D}" type="pres">
      <dgm:prSet presAssocID="{B584521C-6406-47ED-8525-57F350E93FC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A23417-3DAB-4F50-AE4B-03A7544DFCA2}" type="pres">
      <dgm:prSet presAssocID="{B584521C-6406-47ED-8525-57F350E93FC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999378-EF9C-4790-A910-F7C6BD0E49D3}" type="presOf" srcId="{2DC1B63E-F0C6-465D-B293-E5717AE2130E}" destId="{6DD82FF3-4CAC-4F63-B587-82147F369CF7}" srcOrd="0" destOrd="0" presId="urn:microsoft.com/office/officeart/2005/8/layout/chevron2"/>
    <dgm:cxn modelId="{CC9E2E94-795D-414E-949F-43E940A0C8F0}" type="presOf" srcId="{EC32200C-75A0-4AB8-A787-CDB459753CDC}" destId="{501779A7-5A34-40C3-89D7-0C9F9340CA0F}" srcOrd="0" destOrd="0" presId="urn:microsoft.com/office/officeart/2005/8/layout/chevron2"/>
    <dgm:cxn modelId="{C92088CF-A0F2-4D7A-B927-823FA11FD1D7}" type="presOf" srcId="{72DB6759-5FE4-4B2D-97F7-07F10D2AB103}" destId="{7721BA1D-2D3D-4B92-B3C8-104E2AF27ABC}" srcOrd="0" destOrd="0" presId="urn:microsoft.com/office/officeart/2005/8/layout/chevron2"/>
    <dgm:cxn modelId="{C60E2A1F-49BC-4737-8A70-934B4796E0C4}" srcId="{B584521C-6406-47ED-8525-57F350E93FC7}" destId="{BF784176-FD0D-4BB9-8471-A26E6275575F}" srcOrd="0" destOrd="0" parTransId="{833E0ED4-9F95-42ED-A233-B6F39E27AD6C}" sibTransId="{21F0F1A5-08BD-4C96-B5B5-A677C61D216A}"/>
    <dgm:cxn modelId="{F11DBB04-66BE-4958-84DC-A59DDD42BCD4}" srcId="{39B924B8-ED95-4AAE-8D93-FAB47D914F43}" destId="{2DC1B63E-F0C6-465D-B293-E5717AE2130E}" srcOrd="1" destOrd="0" parTransId="{5F3B5F56-DD6A-4512-9A50-3FBE2B6FDCB1}" sibTransId="{83D4BA6A-C7DC-40ED-91A2-2E72BF690BD9}"/>
    <dgm:cxn modelId="{63A098D7-B73A-4949-85EA-57CA6247CAE3}" type="presOf" srcId="{BF784176-FD0D-4BB9-8471-A26E6275575F}" destId="{57A23417-3DAB-4F50-AE4B-03A7544DFCA2}" srcOrd="0" destOrd="0" presId="urn:microsoft.com/office/officeart/2005/8/layout/chevron2"/>
    <dgm:cxn modelId="{B6FE2FFB-B3CE-4924-9210-04C9B2F68F76}" srcId="{39B924B8-ED95-4AAE-8D93-FAB47D914F43}" destId="{C16DAFF0-8BD6-4D85-8E6A-F443804278AC}" srcOrd="0" destOrd="0" parTransId="{B80FC596-E1CE-4CC1-9556-07D638B37F95}" sibTransId="{CAC40505-EB6C-4A18-9E6F-9CB4BEB166E8}"/>
    <dgm:cxn modelId="{01D6C631-42D5-4A7D-AFE7-C26900CDB61F}" type="presOf" srcId="{C16DAFF0-8BD6-4D85-8E6A-F443804278AC}" destId="{94C7856F-3BD9-4574-9B7E-DC549C95C908}" srcOrd="0" destOrd="0" presId="urn:microsoft.com/office/officeart/2005/8/layout/chevron2"/>
    <dgm:cxn modelId="{18E390CC-28E0-435D-92E1-9EA48E30FAC6}" srcId="{C16DAFF0-8BD6-4D85-8E6A-F443804278AC}" destId="{72DB6759-5FE4-4B2D-97F7-07F10D2AB103}" srcOrd="0" destOrd="0" parTransId="{BF2BB7B5-16D8-4E38-9DF6-2C6B9AC6172B}" sibTransId="{E9C8ECA0-F7BB-4467-85FE-E13FC6C63D17}"/>
    <dgm:cxn modelId="{4596581E-E64B-45FD-8A8A-EB67D33401F2}" srcId="{39B924B8-ED95-4AAE-8D93-FAB47D914F43}" destId="{B584521C-6406-47ED-8525-57F350E93FC7}" srcOrd="2" destOrd="0" parTransId="{5E4C24ED-0B7A-4BCE-9C61-B23808983346}" sibTransId="{72829627-7730-47E6-B61C-B5ECBC36CF34}"/>
    <dgm:cxn modelId="{1F689A5B-DE20-4806-98F0-5624F337B1EB}" srcId="{2DC1B63E-F0C6-465D-B293-E5717AE2130E}" destId="{EC32200C-75A0-4AB8-A787-CDB459753CDC}" srcOrd="0" destOrd="0" parTransId="{AC693C39-C916-4F7D-A7AC-6CFA2989AFCB}" sibTransId="{9C838B99-F60C-48FF-9959-EA7D823215C6}"/>
    <dgm:cxn modelId="{EC7A6357-5B1A-4E87-AAAE-B3BDD9CED5A2}" type="presOf" srcId="{39B924B8-ED95-4AAE-8D93-FAB47D914F43}" destId="{3CA24C36-3477-42ED-BCD2-75A86ABEEB97}" srcOrd="0" destOrd="0" presId="urn:microsoft.com/office/officeart/2005/8/layout/chevron2"/>
    <dgm:cxn modelId="{7A49B02A-F430-4D7F-BD1A-551F7A7B3577}" type="presOf" srcId="{B584521C-6406-47ED-8525-57F350E93FC7}" destId="{773BA303-F330-408E-B98C-09BA6311866D}" srcOrd="0" destOrd="0" presId="urn:microsoft.com/office/officeart/2005/8/layout/chevron2"/>
    <dgm:cxn modelId="{535A9481-3E0A-40DD-99FC-1FEBD65EEB23}" type="presParOf" srcId="{3CA24C36-3477-42ED-BCD2-75A86ABEEB97}" destId="{C2841A34-05BB-4E9D-A066-EE2817537237}" srcOrd="0" destOrd="0" presId="urn:microsoft.com/office/officeart/2005/8/layout/chevron2"/>
    <dgm:cxn modelId="{359549C7-FD54-41DB-B1AC-D4A6F6385B22}" type="presParOf" srcId="{C2841A34-05BB-4E9D-A066-EE2817537237}" destId="{94C7856F-3BD9-4574-9B7E-DC549C95C908}" srcOrd="0" destOrd="0" presId="urn:microsoft.com/office/officeart/2005/8/layout/chevron2"/>
    <dgm:cxn modelId="{3EDEFA77-C26D-4175-86B5-5E04A9B44718}" type="presParOf" srcId="{C2841A34-05BB-4E9D-A066-EE2817537237}" destId="{7721BA1D-2D3D-4B92-B3C8-104E2AF27ABC}" srcOrd="1" destOrd="0" presId="urn:microsoft.com/office/officeart/2005/8/layout/chevron2"/>
    <dgm:cxn modelId="{9FB989D0-F04E-43F1-B4C8-80B3C0712E4E}" type="presParOf" srcId="{3CA24C36-3477-42ED-BCD2-75A86ABEEB97}" destId="{C5FD5A75-473A-4ED6-8C47-E027032EC622}" srcOrd="1" destOrd="0" presId="urn:microsoft.com/office/officeart/2005/8/layout/chevron2"/>
    <dgm:cxn modelId="{66739938-76AC-493C-B0DD-D05C9F221A93}" type="presParOf" srcId="{3CA24C36-3477-42ED-BCD2-75A86ABEEB97}" destId="{AF5C4BCB-E958-4623-AFDD-7DBFC77B7B54}" srcOrd="2" destOrd="0" presId="urn:microsoft.com/office/officeart/2005/8/layout/chevron2"/>
    <dgm:cxn modelId="{04163A78-B673-431C-8CAA-1904A4BA484F}" type="presParOf" srcId="{AF5C4BCB-E958-4623-AFDD-7DBFC77B7B54}" destId="{6DD82FF3-4CAC-4F63-B587-82147F369CF7}" srcOrd="0" destOrd="0" presId="urn:microsoft.com/office/officeart/2005/8/layout/chevron2"/>
    <dgm:cxn modelId="{250D267B-6822-455A-A543-C1E42B7DA0B9}" type="presParOf" srcId="{AF5C4BCB-E958-4623-AFDD-7DBFC77B7B54}" destId="{501779A7-5A34-40C3-89D7-0C9F9340CA0F}" srcOrd="1" destOrd="0" presId="urn:microsoft.com/office/officeart/2005/8/layout/chevron2"/>
    <dgm:cxn modelId="{0F7845A1-247B-4781-91E6-4AE4F3EE58F9}" type="presParOf" srcId="{3CA24C36-3477-42ED-BCD2-75A86ABEEB97}" destId="{31531527-0465-4ECC-B0D3-863F894C5E09}" srcOrd="3" destOrd="0" presId="urn:microsoft.com/office/officeart/2005/8/layout/chevron2"/>
    <dgm:cxn modelId="{80A32460-F22E-4A70-846E-66F5D6F34678}" type="presParOf" srcId="{3CA24C36-3477-42ED-BCD2-75A86ABEEB97}" destId="{4E114357-1705-4BB6-AB18-CE5E6582856A}" srcOrd="4" destOrd="0" presId="urn:microsoft.com/office/officeart/2005/8/layout/chevron2"/>
    <dgm:cxn modelId="{6CA097B4-EAA5-4E41-A151-D12384AF03BC}" type="presParOf" srcId="{4E114357-1705-4BB6-AB18-CE5E6582856A}" destId="{773BA303-F330-408E-B98C-09BA6311866D}" srcOrd="0" destOrd="0" presId="urn:microsoft.com/office/officeart/2005/8/layout/chevron2"/>
    <dgm:cxn modelId="{7728BDBE-16F3-463F-ADBB-E764F6DEDBC4}" type="presParOf" srcId="{4E114357-1705-4BB6-AB18-CE5E6582856A}" destId="{57A23417-3DAB-4F50-AE4B-03A7544DFC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0179AE-EDEA-4E56-BB00-8134966D46CD}" type="doc">
      <dgm:prSet loTypeId="urn:microsoft.com/office/officeart/2005/8/layout/target3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4141F20-5860-4837-8838-F811C2EE6CBE}">
      <dgm:prSet phldrT="[Текст]" custT="1"/>
      <dgm:spPr>
        <a:solidFill>
          <a:srgbClr val="324D31"/>
        </a:solidFill>
        <a:ln w="12700" cmpd="dbl"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2000" dirty="0" smtClean="0">
            <a:solidFill>
              <a:schemeClr val="bg1"/>
            </a:solidFill>
          </a:endParaRPr>
        </a:p>
        <a:p>
          <a:pPr>
            <a:lnSpc>
              <a:spcPct val="90000"/>
            </a:lnSpc>
            <a:spcAft>
              <a:spcPts val="0"/>
            </a:spcAft>
          </a:pPr>
          <a:r>
            <a:rPr lang="uk-UA" sz="1900" baseline="0" dirty="0" smtClean="0">
              <a:solidFill>
                <a:schemeClr val="bg1"/>
              </a:solidFill>
            </a:rPr>
            <a:t>У 1996-2006 рр. </a:t>
          </a:r>
          <a:r>
            <a:rPr lang="uk-UA" sz="1900" baseline="0" dirty="0" err="1" smtClean="0">
              <a:solidFill>
                <a:schemeClr val="bg1"/>
              </a:solidFill>
            </a:rPr>
            <a:t>НаУКМА</a:t>
          </a:r>
          <a:r>
            <a:rPr lang="uk-UA" sz="1900" baseline="0" dirty="0" smtClean="0">
              <a:solidFill>
                <a:schemeClr val="bg1"/>
              </a:solidFill>
            </a:rPr>
            <a:t>  здійснювала випуск економічних спеціальностей </a:t>
          </a:r>
          <a:r>
            <a:rPr lang="uk-UA" sz="1900" u="sng" baseline="0" dirty="0" smtClean="0">
              <a:solidFill>
                <a:schemeClr val="bg1"/>
              </a:solidFill>
            </a:rPr>
            <a:t>тільки</a:t>
          </a:r>
        </a:p>
        <a:p>
          <a:pPr>
            <a:lnSpc>
              <a:spcPct val="90000"/>
            </a:lnSpc>
            <a:spcAft>
              <a:spcPts val="0"/>
            </a:spcAft>
          </a:pPr>
          <a:r>
            <a:rPr lang="uk-UA" sz="1900" b="1" baseline="0" dirty="0" smtClean="0">
              <a:solidFill>
                <a:schemeClr val="bg1"/>
              </a:solidFill>
            </a:rPr>
            <a:t> </a:t>
          </a:r>
          <a:r>
            <a:rPr lang="uk-UA" sz="1900" b="1" cap="none" spc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з </a:t>
          </a:r>
          <a:r>
            <a:rPr lang="uk-UA" sz="2200" b="1" cap="none" spc="0" baseline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“Економічної</a:t>
          </a:r>
          <a:r>
            <a:rPr lang="uk-UA" sz="2200" b="1" cap="none" spc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r>
            <a:rPr lang="uk-UA" sz="2200" b="1" cap="none" spc="0" baseline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теорії”</a:t>
          </a:r>
          <a:endParaRPr lang="uk-UA" sz="2200" b="1" cap="none" spc="0" baseline="0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>
            <a:lnSpc>
              <a:spcPct val="90000"/>
            </a:lnSpc>
            <a:spcAft>
              <a:spcPts val="0"/>
            </a:spcAft>
          </a:pPr>
          <a:r>
            <a:rPr lang="uk-UA" sz="1900" baseline="0" dirty="0" smtClean="0">
              <a:solidFill>
                <a:schemeClr val="bg1"/>
              </a:solidFill>
            </a:rPr>
            <a:t>Перший рейтинг ж. “</a:t>
          </a:r>
          <a:r>
            <a:rPr lang="uk-UA" sz="1900" baseline="0" dirty="0" err="1" smtClean="0">
              <a:solidFill>
                <a:schemeClr val="bg1"/>
              </a:solidFill>
            </a:rPr>
            <a:t>Деньги</a:t>
          </a:r>
          <a:r>
            <a:rPr lang="uk-UA" sz="1900" baseline="0" dirty="0" smtClean="0">
              <a:solidFill>
                <a:schemeClr val="bg1"/>
              </a:solidFill>
            </a:rPr>
            <a:t>”  за 2006 рік: серед економістів </a:t>
          </a:r>
          <a:r>
            <a:rPr lang="uk-UA" sz="1900" baseline="0" dirty="0" err="1" smtClean="0">
              <a:solidFill>
                <a:schemeClr val="bg1"/>
              </a:solidFill>
            </a:rPr>
            <a:t>НаУКМА</a:t>
          </a:r>
          <a:r>
            <a:rPr lang="uk-UA" sz="1900" baseline="0" dirty="0" smtClean="0">
              <a:solidFill>
                <a:schemeClr val="bg1"/>
              </a:solidFill>
            </a:rPr>
            <a:t> зайняв 1 місце</a:t>
          </a:r>
          <a:endParaRPr lang="en-US" sz="1900" baseline="0" dirty="0" smtClean="0">
            <a:solidFill>
              <a:schemeClr val="bg1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2000" dirty="0">
            <a:solidFill>
              <a:schemeClr val="bg1"/>
            </a:solidFill>
          </a:endParaRPr>
        </a:p>
      </dgm:t>
    </dgm:pt>
    <dgm:pt modelId="{D708E279-F4E7-4CCE-BF9D-F0DD5B73E637}" type="parTrans" cxnId="{AB8AF077-E94D-4B86-BA0C-6EDA53941646}">
      <dgm:prSet/>
      <dgm:spPr/>
      <dgm:t>
        <a:bodyPr/>
        <a:lstStyle/>
        <a:p>
          <a:endParaRPr lang="ru-RU"/>
        </a:p>
      </dgm:t>
    </dgm:pt>
    <dgm:pt modelId="{868F9F42-1A0F-49BA-9EAC-BAE07C2178D9}" type="sibTrans" cxnId="{AB8AF077-E94D-4B86-BA0C-6EDA53941646}">
      <dgm:prSet/>
      <dgm:spPr/>
      <dgm:t>
        <a:bodyPr/>
        <a:lstStyle/>
        <a:p>
          <a:endParaRPr lang="ru-RU"/>
        </a:p>
      </dgm:t>
    </dgm:pt>
    <dgm:pt modelId="{A44249FA-BA1E-459E-B639-6A64913EE402}">
      <dgm:prSet phldrT="[Текст]" custT="1"/>
      <dgm:spPr>
        <a:solidFill>
          <a:srgbClr val="FF0000"/>
        </a:solidFill>
        <a:ln cmpd="dbl">
          <a:solidFill>
            <a:schemeClr val="bg1"/>
          </a:solidFill>
        </a:ln>
      </dgm:spPr>
      <dgm:t>
        <a:bodyPr/>
        <a:lstStyle/>
        <a:p>
          <a:r>
            <a:rPr lang="uk-UA" sz="2000" dirty="0" err="1" smtClean="0">
              <a:solidFill>
                <a:schemeClr val="bg1"/>
              </a:solidFill>
            </a:rPr>
            <a:t>“Зарплатний”</a:t>
          </a:r>
          <a:r>
            <a:rPr lang="uk-UA" sz="2000" dirty="0" smtClean="0">
              <a:solidFill>
                <a:schemeClr val="bg1"/>
              </a:solidFill>
            </a:rPr>
            <a:t> рейтинг випускників:</a:t>
          </a:r>
        </a:p>
        <a:p>
          <a:r>
            <a:rPr lang="uk-UA" sz="2000" dirty="0" smtClean="0">
              <a:solidFill>
                <a:schemeClr val="bg1"/>
              </a:solidFill>
            </a:rPr>
            <a:t>з 2006 року (1-е місце) серед найкращих</a:t>
          </a:r>
        </a:p>
        <a:p>
          <a:r>
            <a:rPr lang="uk-UA" sz="2000" dirty="0" smtClean="0">
              <a:solidFill>
                <a:schemeClr val="bg1"/>
              </a:solidFill>
            </a:rPr>
            <a:t>Рейтинг 2016 року – 2-е місце </a:t>
          </a:r>
          <a:endParaRPr lang="ru-RU" sz="2000" dirty="0">
            <a:solidFill>
              <a:schemeClr val="bg1"/>
            </a:solidFill>
          </a:endParaRPr>
        </a:p>
      </dgm:t>
    </dgm:pt>
    <dgm:pt modelId="{7C783A1A-58EE-4C71-A6EE-E5329401355E}" type="parTrans" cxnId="{32ED34C2-13BB-4919-A1D3-384B6E8C6FEE}">
      <dgm:prSet/>
      <dgm:spPr/>
      <dgm:t>
        <a:bodyPr/>
        <a:lstStyle/>
        <a:p>
          <a:endParaRPr lang="ru-RU"/>
        </a:p>
      </dgm:t>
    </dgm:pt>
    <dgm:pt modelId="{B9E63532-56D0-43AD-A9E4-0376C24E7802}" type="sibTrans" cxnId="{32ED34C2-13BB-4919-A1D3-384B6E8C6FEE}">
      <dgm:prSet/>
      <dgm:spPr/>
      <dgm:t>
        <a:bodyPr/>
        <a:lstStyle/>
        <a:p>
          <a:endParaRPr lang="ru-RU"/>
        </a:p>
      </dgm:t>
    </dgm:pt>
    <dgm:pt modelId="{2FAFAAAA-2E27-4515-AB1D-7F26A161B27C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400" dirty="0" err="1" smtClean="0">
              <a:solidFill>
                <a:schemeClr val="bg1"/>
              </a:solidFill>
            </a:rPr>
            <a:t>Високий</a:t>
          </a:r>
          <a:r>
            <a:rPr lang="ru-RU" sz="2400" dirty="0" smtClean="0">
              <a:solidFill>
                <a:schemeClr val="bg1"/>
              </a:solidFill>
            </a:rPr>
            <a:t> рейтинг </a:t>
          </a:r>
          <a:r>
            <a:rPr lang="ru-RU" sz="2400" dirty="0" err="1" smtClean="0">
              <a:solidFill>
                <a:schemeClr val="bg1"/>
              </a:solidFill>
            </a:rPr>
            <a:t>випускників</a:t>
          </a:r>
          <a:r>
            <a:rPr lang="ru-RU" sz="2400" dirty="0" smtClean="0">
              <a:solidFill>
                <a:schemeClr val="bg1"/>
              </a:solidFill>
            </a:rPr>
            <a:t>, </a:t>
          </a:r>
          <a:r>
            <a:rPr lang="ru-RU" sz="2400" dirty="0" err="1" smtClean="0">
              <a:solidFill>
                <a:schemeClr val="bg1"/>
              </a:solidFill>
            </a:rPr>
            <a:t>які</a:t>
          </a:r>
          <a:r>
            <a:rPr lang="ru-RU" sz="2400" dirty="0" smtClean="0">
              <a:solidFill>
                <a:schemeClr val="bg1"/>
              </a:solidFill>
            </a:rPr>
            <a:t> </a:t>
          </a:r>
          <a:r>
            <a:rPr lang="ru-RU" sz="2400" dirty="0" err="1" smtClean="0">
              <a:solidFill>
                <a:schemeClr val="bg1"/>
              </a:solidFill>
            </a:rPr>
            <a:t>продовжили</a:t>
          </a:r>
          <a:r>
            <a:rPr lang="ru-RU" sz="2400" dirty="0" smtClean="0">
              <a:solidFill>
                <a:schemeClr val="bg1"/>
              </a:solidFill>
            </a:rPr>
            <a:t> </a:t>
          </a:r>
          <a:r>
            <a:rPr lang="ru-RU" sz="2400" dirty="0" err="1" smtClean="0">
              <a:solidFill>
                <a:schemeClr val="bg1"/>
              </a:solidFill>
            </a:rPr>
            <a:t>навчання</a:t>
          </a:r>
          <a:r>
            <a:rPr lang="ru-RU" sz="2400" dirty="0" smtClean="0">
              <a:solidFill>
                <a:schemeClr val="bg1"/>
              </a:solidFill>
            </a:rPr>
            <a:t> у </a:t>
          </a:r>
          <a:r>
            <a:rPr lang="ru-RU" sz="2400" dirty="0" err="1" smtClean="0">
              <a:solidFill>
                <a:schemeClr val="bg1"/>
              </a:solidFill>
            </a:rPr>
            <a:t>провідних</a:t>
          </a:r>
          <a:r>
            <a:rPr lang="ru-RU" sz="2400" dirty="0" smtClean="0">
              <a:solidFill>
                <a:schemeClr val="bg1"/>
              </a:solidFill>
            </a:rPr>
            <a:t> </a:t>
          </a:r>
          <a:r>
            <a:rPr lang="ru-RU" sz="2400" dirty="0" err="1" smtClean="0">
              <a:solidFill>
                <a:schemeClr val="bg1"/>
              </a:solidFill>
            </a:rPr>
            <a:t>університетах</a:t>
          </a:r>
          <a:r>
            <a:rPr lang="ru-RU" sz="2400" dirty="0" smtClean="0">
              <a:solidFill>
                <a:schemeClr val="bg1"/>
              </a:solidFill>
            </a:rPr>
            <a:t> </a:t>
          </a:r>
          <a:r>
            <a:rPr lang="ru-RU" sz="2400" dirty="0" err="1" smtClean="0">
              <a:solidFill>
                <a:schemeClr val="bg1"/>
              </a:solidFill>
            </a:rPr>
            <a:t>Європи</a:t>
          </a:r>
          <a:r>
            <a:rPr lang="ru-RU" sz="2400" dirty="0" smtClean="0">
              <a:solidFill>
                <a:schemeClr val="bg1"/>
              </a:solidFill>
            </a:rPr>
            <a:t>, США, </a:t>
          </a:r>
          <a:r>
            <a:rPr lang="ru-RU" sz="2400" dirty="0" err="1" smtClean="0">
              <a:solidFill>
                <a:schemeClr val="bg1"/>
              </a:solidFill>
            </a:rPr>
            <a:t>Канади</a:t>
          </a:r>
          <a:endParaRPr lang="ru-RU" sz="2400" dirty="0">
            <a:solidFill>
              <a:schemeClr val="bg1"/>
            </a:solidFill>
          </a:endParaRPr>
        </a:p>
      </dgm:t>
    </dgm:pt>
    <dgm:pt modelId="{76C1100A-0ABE-4B67-96E2-8D6AECE65F72}" type="parTrans" cxnId="{186DFC81-0B8B-48BE-9007-E246A194E08E}">
      <dgm:prSet/>
      <dgm:spPr/>
      <dgm:t>
        <a:bodyPr/>
        <a:lstStyle/>
        <a:p>
          <a:endParaRPr lang="ru-RU"/>
        </a:p>
      </dgm:t>
    </dgm:pt>
    <dgm:pt modelId="{C108D5A9-5C06-45AE-A982-A1A768084E73}" type="sibTrans" cxnId="{186DFC81-0B8B-48BE-9007-E246A194E08E}">
      <dgm:prSet/>
      <dgm:spPr/>
      <dgm:t>
        <a:bodyPr/>
        <a:lstStyle/>
        <a:p>
          <a:endParaRPr lang="ru-RU"/>
        </a:p>
      </dgm:t>
    </dgm:pt>
    <dgm:pt modelId="{D6677C44-419E-49FB-976C-F74A7A28837E}" type="pres">
      <dgm:prSet presAssocID="{170179AE-EDEA-4E56-BB00-8134966D46C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790EA28-3057-4D47-BF8C-D16B5749CD1F}" type="pres">
      <dgm:prSet presAssocID="{94141F20-5860-4837-8838-F811C2EE6CBE}" presName="circle1" presStyleLbl="node1" presStyleIdx="0" presStyleCnt="3"/>
      <dgm:spPr/>
    </dgm:pt>
    <dgm:pt modelId="{5D11A2F8-453D-4BD1-B20E-29CDC920D00C}" type="pres">
      <dgm:prSet presAssocID="{94141F20-5860-4837-8838-F811C2EE6CBE}" presName="space" presStyleCnt="0"/>
      <dgm:spPr/>
    </dgm:pt>
    <dgm:pt modelId="{F7F5346A-8F4A-45B4-828A-B97258BE71E9}" type="pres">
      <dgm:prSet presAssocID="{94141F20-5860-4837-8838-F811C2EE6CBE}" presName="rect1" presStyleLbl="alignAcc1" presStyleIdx="0" presStyleCnt="3"/>
      <dgm:spPr/>
      <dgm:t>
        <a:bodyPr/>
        <a:lstStyle/>
        <a:p>
          <a:endParaRPr lang="ru-RU"/>
        </a:p>
      </dgm:t>
    </dgm:pt>
    <dgm:pt modelId="{00E54437-9058-40F3-94CE-B681CDDACA84}" type="pres">
      <dgm:prSet presAssocID="{A44249FA-BA1E-459E-B639-6A64913EE402}" presName="vertSpace2" presStyleLbl="node1" presStyleIdx="0" presStyleCnt="3"/>
      <dgm:spPr/>
    </dgm:pt>
    <dgm:pt modelId="{7DE5916D-B3CA-4881-A531-8F2EB1A80268}" type="pres">
      <dgm:prSet presAssocID="{A44249FA-BA1E-459E-B639-6A64913EE402}" presName="circle2" presStyleLbl="node1" presStyleIdx="1" presStyleCnt="3"/>
      <dgm:spPr/>
    </dgm:pt>
    <dgm:pt modelId="{12A2B1ED-9C15-4D47-AB84-C6E7973A5D7D}" type="pres">
      <dgm:prSet presAssocID="{A44249FA-BA1E-459E-B639-6A64913EE402}" presName="rect2" presStyleLbl="alignAcc1" presStyleIdx="1" presStyleCnt="3"/>
      <dgm:spPr/>
      <dgm:t>
        <a:bodyPr/>
        <a:lstStyle/>
        <a:p>
          <a:endParaRPr lang="ru-RU"/>
        </a:p>
      </dgm:t>
    </dgm:pt>
    <dgm:pt modelId="{94B3221E-A445-4FEE-BDFD-AA5771C53B70}" type="pres">
      <dgm:prSet presAssocID="{2FAFAAAA-2E27-4515-AB1D-7F26A161B27C}" presName="vertSpace3" presStyleLbl="node1" presStyleIdx="1" presStyleCnt="3"/>
      <dgm:spPr/>
    </dgm:pt>
    <dgm:pt modelId="{F6D88153-2753-43A4-B8FC-C355D2BC0152}" type="pres">
      <dgm:prSet presAssocID="{2FAFAAAA-2E27-4515-AB1D-7F26A161B27C}" presName="circle3" presStyleLbl="node1" presStyleIdx="2" presStyleCnt="3"/>
      <dgm:spPr/>
    </dgm:pt>
    <dgm:pt modelId="{1F2F850E-2ACE-4529-B49C-12D57BC00CAC}" type="pres">
      <dgm:prSet presAssocID="{2FAFAAAA-2E27-4515-AB1D-7F26A161B27C}" presName="rect3" presStyleLbl="alignAcc1" presStyleIdx="2" presStyleCnt="3"/>
      <dgm:spPr/>
      <dgm:t>
        <a:bodyPr/>
        <a:lstStyle/>
        <a:p>
          <a:endParaRPr lang="ru-RU"/>
        </a:p>
      </dgm:t>
    </dgm:pt>
    <dgm:pt modelId="{630C5F32-0418-4A1D-8F08-26D11CFE12C7}" type="pres">
      <dgm:prSet presAssocID="{94141F20-5860-4837-8838-F811C2EE6CBE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BAF06A7-E1A8-4E16-9C5F-1697047F4ED6}" type="pres">
      <dgm:prSet presAssocID="{A44249FA-BA1E-459E-B639-6A64913EE402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F8F1A-85C8-4CD0-9C8B-1401847683F7}" type="pres">
      <dgm:prSet presAssocID="{2FAFAAAA-2E27-4515-AB1D-7F26A161B27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4B5280-7998-440B-9FD0-640F531CBA4D}" type="presOf" srcId="{170179AE-EDEA-4E56-BB00-8134966D46CD}" destId="{D6677C44-419E-49FB-976C-F74A7A28837E}" srcOrd="0" destOrd="0" presId="urn:microsoft.com/office/officeart/2005/8/layout/target3"/>
    <dgm:cxn modelId="{28A91CA5-F02E-4664-90AB-35116DB9B520}" type="presOf" srcId="{A44249FA-BA1E-459E-B639-6A64913EE402}" destId="{12A2B1ED-9C15-4D47-AB84-C6E7973A5D7D}" srcOrd="0" destOrd="0" presId="urn:microsoft.com/office/officeart/2005/8/layout/target3"/>
    <dgm:cxn modelId="{9D35424C-1AAB-4BD3-8C7C-901F9146AFBB}" type="presOf" srcId="{2FAFAAAA-2E27-4515-AB1D-7F26A161B27C}" destId="{29FF8F1A-85C8-4CD0-9C8B-1401847683F7}" srcOrd="1" destOrd="0" presId="urn:microsoft.com/office/officeart/2005/8/layout/target3"/>
    <dgm:cxn modelId="{E673864A-72D0-4D37-BF04-F11E34F2279E}" type="presOf" srcId="{94141F20-5860-4837-8838-F811C2EE6CBE}" destId="{F7F5346A-8F4A-45B4-828A-B97258BE71E9}" srcOrd="0" destOrd="0" presId="urn:microsoft.com/office/officeart/2005/8/layout/target3"/>
    <dgm:cxn modelId="{4FD90AD9-F4FF-404C-B9D4-9B92E33454D5}" type="presOf" srcId="{A44249FA-BA1E-459E-B639-6A64913EE402}" destId="{7BAF06A7-E1A8-4E16-9C5F-1697047F4ED6}" srcOrd="1" destOrd="0" presId="urn:microsoft.com/office/officeart/2005/8/layout/target3"/>
    <dgm:cxn modelId="{E2073428-B148-460A-8430-1E58AD679798}" type="presOf" srcId="{94141F20-5860-4837-8838-F811C2EE6CBE}" destId="{630C5F32-0418-4A1D-8F08-26D11CFE12C7}" srcOrd="1" destOrd="0" presId="urn:microsoft.com/office/officeart/2005/8/layout/target3"/>
    <dgm:cxn modelId="{186DFC81-0B8B-48BE-9007-E246A194E08E}" srcId="{170179AE-EDEA-4E56-BB00-8134966D46CD}" destId="{2FAFAAAA-2E27-4515-AB1D-7F26A161B27C}" srcOrd="2" destOrd="0" parTransId="{76C1100A-0ABE-4B67-96E2-8D6AECE65F72}" sibTransId="{C108D5A9-5C06-45AE-A982-A1A768084E73}"/>
    <dgm:cxn modelId="{32ED34C2-13BB-4919-A1D3-384B6E8C6FEE}" srcId="{170179AE-EDEA-4E56-BB00-8134966D46CD}" destId="{A44249FA-BA1E-459E-B639-6A64913EE402}" srcOrd="1" destOrd="0" parTransId="{7C783A1A-58EE-4C71-A6EE-E5329401355E}" sibTransId="{B9E63532-56D0-43AD-A9E4-0376C24E7802}"/>
    <dgm:cxn modelId="{AB8AF077-E94D-4B86-BA0C-6EDA53941646}" srcId="{170179AE-EDEA-4E56-BB00-8134966D46CD}" destId="{94141F20-5860-4837-8838-F811C2EE6CBE}" srcOrd="0" destOrd="0" parTransId="{D708E279-F4E7-4CCE-BF9D-F0DD5B73E637}" sibTransId="{868F9F42-1A0F-49BA-9EAC-BAE07C2178D9}"/>
    <dgm:cxn modelId="{E677950B-93BD-45BE-83B9-E07394121B93}" type="presOf" srcId="{2FAFAAAA-2E27-4515-AB1D-7F26A161B27C}" destId="{1F2F850E-2ACE-4529-B49C-12D57BC00CAC}" srcOrd="0" destOrd="0" presId="urn:microsoft.com/office/officeart/2005/8/layout/target3"/>
    <dgm:cxn modelId="{DCC5EA3E-673A-41FE-87A1-A7FBDEDA8308}" type="presParOf" srcId="{D6677C44-419E-49FB-976C-F74A7A28837E}" destId="{1790EA28-3057-4D47-BF8C-D16B5749CD1F}" srcOrd="0" destOrd="0" presId="urn:microsoft.com/office/officeart/2005/8/layout/target3"/>
    <dgm:cxn modelId="{766DD975-7A89-49BE-956C-6D2952C4A882}" type="presParOf" srcId="{D6677C44-419E-49FB-976C-F74A7A28837E}" destId="{5D11A2F8-453D-4BD1-B20E-29CDC920D00C}" srcOrd="1" destOrd="0" presId="urn:microsoft.com/office/officeart/2005/8/layout/target3"/>
    <dgm:cxn modelId="{169377B7-444D-4B8B-ABED-6409C7971BF4}" type="presParOf" srcId="{D6677C44-419E-49FB-976C-F74A7A28837E}" destId="{F7F5346A-8F4A-45B4-828A-B97258BE71E9}" srcOrd="2" destOrd="0" presId="urn:microsoft.com/office/officeart/2005/8/layout/target3"/>
    <dgm:cxn modelId="{92CB86C6-C844-4F80-8B2B-F33328253BD6}" type="presParOf" srcId="{D6677C44-419E-49FB-976C-F74A7A28837E}" destId="{00E54437-9058-40F3-94CE-B681CDDACA84}" srcOrd="3" destOrd="0" presId="urn:microsoft.com/office/officeart/2005/8/layout/target3"/>
    <dgm:cxn modelId="{4E0F4A3C-6412-4E03-A024-1110D7993201}" type="presParOf" srcId="{D6677C44-419E-49FB-976C-F74A7A28837E}" destId="{7DE5916D-B3CA-4881-A531-8F2EB1A80268}" srcOrd="4" destOrd="0" presId="urn:microsoft.com/office/officeart/2005/8/layout/target3"/>
    <dgm:cxn modelId="{050AF2C1-5E49-4486-9ED9-2EA29A19D977}" type="presParOf" srcId="{D6677C44-419E-49FB-976C-F74A7A28837E}" destId="{12A2B1ED-9C15-4D47-AB84-C6E7973A5D7D}" srcOrd="5" destOrd="0" presId="urn:microsoft.com/office/officeart/2005/8/layout/target3"/>
    <dgm:cxn modelId="{8D57CBFC-7301-4B62-8007-B2E387B34196}" type="presParOf" srcId="{D6677C44-419E-49FB-976C-F74A7A28837E}" destId="{94B3221E-A445-4FEE-BDFD-AA5771C53B70}" srcOrd="6" destOrd="0" presId="urn:microsoft.com/office/officeart/2005/8/layout/target3"/>
    <dgm:cxn modelId="{04C21B88-DAEC-4DEA-8259-CA514D44C0E1}" type="presParOf" srcId="{D6677C44-419E-49FB-976C-F74A7A28837E}" destId="{F6D88153-2753-43A4-B8FC-C355D2BC0152}" srcOrd="7" destOrd="0" presId="urn:microsoft.com/office/officeart/2005/8/layout/target3"/>
    <dgm:cxn modelId="{1B55773A-DD55-413E-B0BF-91F0AF1A907B}" type="presParOf" srcId="{D6677C44-419E-49FB-976C-F74A7A28837E}" destId="{1F2F850E-2ACE-4529-B49C-12D57BC00CAC}" srcOrd="8" destOrd="0" presId="urn:microsoft.com/office/officeart/2005/8/layout/target3"/>
    <dgm:cxn modelId="{8666E1FC-014F-4BDA-807C-1D3DCE4CFC45}" type="presParOf" srcId="{D6677C44-419E-49FB-976C-F74A7A28837E}" destId="{630C5F32-0418-4A1D-8F08-26D11CFE12C7}" srcOrd="9" destOrd="0" presId="urn:microsoft.com/office/officeart/2005/8/layout/target3"/>
    <dgm:cxn modelId="{AD8EC367-3476-4D21-AD1B-3EDC72E8E7D9}" type="presParOf" srcId="{D6677C44-419E-49FB-976C-F74A7A28837E}" destId="{7BAF06A7-E1A8-4E16-9C5F-1697047F4ED6}" srcOrd="10" destOrd="0" presId="urn:microsoft.com/office/officeart/2005/8/layout/target3"/>
    <dgm:cxn modelId="{222766FA-F8A9-4033-9CAE-429169A3837F}" type="presParOf" srcId="{D6677C44-419E-49FB-976C-F74A7A28837E}" destId="{29FF8F1A-85C8-4CD0-9C8B-1401847683F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4BB8DA-A8CC-48E3-8988-8E5067120B9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C6BB8A-AB2C-4FFC-8F48-35E0B27FB182}">
      <dgm:prSet phldrT="[Текст]"/>
      <dgm:spPr>
        <a:solidFill>
          <a:srgbClr val="002060"/>
        </a:solidFill>
      </dgm:spPr>
      <dgm:t>
        <a:bodyPr/>
        <a:lstStyle/>
        <a:p>
          <a:r>
            <a:rPr lang="uk-UA" dirty="0" smtClean="0"/>
            <a:t>Висока кваліфікація викладачів (збірна країни)</a:t>
          </a:r>
        </a:p>
        <a:p>
          <a:endParaRPr lang="uk-UA" dirty="0" smtClean="0"/>
        </a:p>
        <a:p>
          <a:r>
            <a:rPr lang="uk-UA" dirty="0" smtClean="0"/>
            <a:t>13 докторів</a:t>
          </a:r>
        </a:p>
        <a:p>
          <a:r>
            <a:rPr lang="uk-UA" dirty="0" smtClean="0"/>
            <a:t>16 кандидатів</a:t>
          </a:r>
          <a:endParaRPr lang="ru-RU" dirty="0"/>
        </a:p>
      </dgm:t>
    </dgm:pt>
    <dgm:pt modelId="{BD64D1B3-E51A-416F-84F8-4444E8A776AE}" type="parTrans" cxnId="{FA254EEA-D529-4589-9BDC-A3CF85F13C46}">
      <dgm:prSet/>
      <dgm:spPr/>
      <dgm:t>
        <a:bodyPr/>
        <a:lstStyle/>
        <a:p>
          <a:endParaRPr lang="ru-RU"/>
        </a:p>
      </dgm:t>
    </dgm:pt>
    <dgm:pt modelId="{B9D51879-DA21-460D-A5B4-F910D78C4F9C}" type="sibTrans" cxnId="{FA254EEA-D529-4589-9BDC-A3CF85F13C46}">
      <dgm:prSet/>
      <dgm:spPr/>
      <dgm:t>
        <a:bodyPr/>
        <a:lstStyle/>
        <a:p>
          <a:endParaRPr lang="ru-RU"/>
        </a:p>
      </dgm:t>
    </dgm:pt>
    <dgm:pt modelId="{B6D4F35A-D6FC-4D9B-BEBF-F7B23AC91312}">
      <dgm:prSet phldrT="[Текст]"/>
      <dgm:spPr>
        <a:solidFill>
          <a:srgbClr val="002060"/>
        </a:solidFill>
      </dgm:spPr>
      <dgm:t>
        <a:bodyPr/>
        <a:lstStyle/>
        <a:p>
          <a:r>
            <a:rPr lang="uk-UA" dirty="0" smtClean="0"/>
            <a:t>Відповідність сучасним </a:t>
          </a:r>
          <a:r>
            <a:rPr lang="uk-UA" dirty="0" err="1" smtClean="0"/>
            <a:t>“західним”</a:t>
          </a:r>
          <a:r>
            <a:rPr lang="uk-UA" dirty="0" smtClean="0"/>
            <a:t> стандартам</a:t>
          </a:r>
          <a:endParaRPr lang="ru-RU" dirty="0"/>
        </a:p>
      </dgm:t>
    </dgm:pt>
    <dgm:pt modelId="{56E9CF7F-3D51-4DED-82FC-5FCB010E0A88}" type="parTrans" cxnId="{A2412184-5F4C-4725-8A56-BBB1761C341F}">
      <dgm:prSet/>
      <dgm:spPr/>
      <dgm:t>
        <a:bodyPr/>
        <a:lstStyle/>
        <a:p>
          <a:endParaRPr lang="ru-RU"/>
        </a:p>
      </dgm:t>
    </dgm:pt>
    <dgm:pt modelId="{17EC255A-79AE-4B21-927B-3AC25E9547D3}" type="sibTrans" cxnId="{A2412184-5F4C-4725-8A56-BBB1761C341F}">
      <dgm:prSet/>
      <dgm:spPr/>
      <dgm:t>
        <a:bodyPr/>
        <a:lstStyle/>
        <a:p>
          <a:endParaRPr lang="ru-RU"/>
        </a:p>
      </dgm:t>
    </dgm:pt>
    <dgm:pt modelId="{FDC8279A-BFA4-4940-8535-7F276ED0C84A}">
      <dgm:prSet phldrT="[Текст]"/>
      <dgm:spPr>
        <a:solidFill>
          <a:srgbClr val="002060"/>
        </a:solidFill>
      </dgm:spPr>
      <dgm:t>
        <a:bodyPr/>
        <a:lstStyle/>
        <a:p>
          <a:r>
            <a:rPr lang="uk-UA" dirty="0" smtClean="0"/>
            <a:t>Поєднання науки  і освіти</a:t>
          </a:r>
        </a:p>
        <a:p>
          <a:endParaRPr lang="uk-UA" dirty="0" smtClean="0"/>
        </a:p>
        <a:p>
          <a:r>
            <a:rPr lang="uk-UA" dirty="0" err="1" smtClean="0"/>
            <a:t>Інноваційність</a:t>
          </a:r>
          <a:endParaRPr lang="ru-RU" dirty="0"/>
        </a:p>
      </dgm:t>
    </dgm:pt>
    <dgm:pt modelId="{0DC326B3-8536-444D-B8A8-F6B92FF2F5AE}" type="parTrans" cxnId="{3FBA5908-6499-4450-A023-2E9B97C7777B}">
      <dgm:prSet/>
      <dgm:spPr/>
      <dgm:t>
        <a:bodyPr/>
        <a:lstStyle/>
        <a:p>
          <a:endParaRPr lang="ru-RU"/>
        </a:p>
      </dgm:t>
    </dgm:pt>
    <dgm:pt modelId="{C26DD59C-F201-4B49-B1C9-953DF04F7473}" type="sibTrans" cxnId="{3FBA5908-6499-4450-A023-2E9B97C7777B}">
      <dgm:prSet/>
      <dgm:spPr/>
      <dgm:t>
        <a:bodyPr/>
        <a:lstStyle/>
        <a:p>
          <a:endParaRPr lang="ru-RU"/>
        </a:p>
      </dgm:t>
    </dgm:pt>
    <dgm:pt modelId="{05158037-DD5D-4BDB-8F5D-4808B3A10E3C}" type="pres">
      <dgm:prSet presAssocID="{A84BB8DA-A8CC-48E3-8988-8E5067120B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7177674-0A9C-41D8-A755-23A4C9387C3C}" type="pres">
      <dgm:prSet presAssocID="{08C6BB8A-AB2C-4FFC-8F48-35E0B27FB18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9BA52-B7E4-485E-87D9-840F3A43242F}" type="pres">
      <dgm:prSet presAssocID="{B9D51879-DA21-460D-A5B4-F910D78C4F9C}" presName="sibTrans" presStyleCnt="0"/>
      <dgm:spPr/>
    </dgm:pt>
    <dgm:pt modelId="{D786D3DD-8EF1-4600-B190-3FD94606AF17}" type="pres">
      <dgm:prSet presAssocID="{B6D4F35A-D6FC-4D9B-BEBF-F7B23AC9131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C5306-4DEF-4E43-A367-72ED32EF4C3C}" type="pres">
      <dgm:prSet presAssocID="{17EC255A-79AE-4B21-927B-3AC25E9547D3}" presName="sibTrans" presStyleCnt="0"/>
      <dgm:spPr/>
    </dgm:pt>
    <dgm:pt modelId="{D9E3F922-A6BE-41E2-AD10-F49094A2A940}" type="pres">
      <dgm:prSet presAssocID="{FDC8279A-BFA4-4940-8535-7F276ED0C84A}" presName="node" presStyleLbl="node1" presStyleIdx="2" presStyleCnt="3" custScaleX="117198" custLinFactNeighborX="35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9CA1BD-3B13-4425-82FB-69A8719E28CC}" type="presOf" srcId="{FDC8279A-BFA4-4940-8535-7F276ED0C84A}" destId="{D9E3F922-A6BE-41E2-AD10-F49094A2A940}" srcOrd="0" destOrd="0" presId="urn:microsoft.com/office/officeart/2005/8/layout/hList6"/>
    <dgm:cxn modelId="{A2412184-5F4C-4725-8A56-BBB1761C341F}" srcId="{A84BB8DA-A8CC-48E3-8988-8E5067120B91}" destId="{B6D4F35A-D6FC-4D9B-BEBF-F7B23AC91312}" srcOrd="1" destOrd="0" parTransId="{56E9CF7F-3D51-4DED-82FC-5FCB010E0A88}" sibTransId="{17EC255A-79AE-4B21-927B-3AC25E9547D3}"/>
    <dgm:cxn modelId="{3FBA5908-6499-4450-A023-2E9B97C7777B}" srcId="{A84BB8DA-A8CC-48E3-8988-8E5067120B91}" destId="{FDC8279A-BFA4-4940-8535-7F276ED0C84A}" srcOrd="2" destOrd="0" parTransId="{0DC326B3-8536-444D-B8A8-F6B92FF2F5AE}" sibTransId="{C26DD59C-F201-4B49-B1C9-953DF04F7473}"/>
    <dgm:cxn modelId="{FA254EEA-D529-4589-9BDC-A3CF85F13C46}" srcId="{A84BB8DA-A8CC-48E3-8988-8E5067120B91}" destId="{08C6BB8A-AB2C-4FFC-8F48-35E0B27FB182}" srcOrd="0" destOrd="0" parTransId="{BD64D1B3-E51A-416F-84F8-4444E8A776AE}" sibTransId="{B9D51879-DA21-460D-A5B4-F910D78C4F9C}"/>
    <dgm:cxn modelId="{D4923AAA-EA74-4CC8-9DF1-414C3E0647E4}" type="presOf" srcId="{08C6BB8A-AB2C-4FFC-8F48-35E0B27FB182}" destId="{B7177674-0A9C-41D8-A755-23A4C9387C3C}" srcOrd="0" destOrd="0" presId="urn:microsoft.com/office/officeart/2005/8/layout/hList6"/>
    <dgm:cxn modelId="{CC5BE730-BBE9-4C69-80ED-714C9F5364F4}" type="presOf" srcId="{B6D4F35A-D6FC-4D9B-BEBF-F7B23AC91312}" destId="{D786D3DD-8EF1-4600-B190-3FD94606AF17}" srcOrd="0" destOrd="0" presId="urn:microsoft.com/office/officeart/2005/8/layout/hList6"/>
    <dgm:cxn modelId="{4C358A4D-A3D9-4A91-9C67-DD6D63D5C7AA}" type="presOf" srcId="{A84BB8DA-A8CC-48E3-8988-8E5067120B91}" destId="{05158037-DD5D-4BDB-8F5D-4808B3A10E3C}" srcOrd="0" destOrd="0" presId="urn:microsoft.com/office/officeart/2005/8/layout/hList6"/>
    <dgm:cxn modelId="{E9F01425-F14F-4B42-BF30-709710B6324F}" type="presParOf" srcId="{05158037-DD5D-4BDB-8F5D-4808B3A10E3C}" destId="{B7177674-0A9C-41D8-A755-23A4C9387C3C}" srcOrd="0" destOrd="0" presId="urn:microsoft.com/office/officeart/2005/8/layout/hList6"/>
    <dgm:cxn modelId="{AD46C5DD-BB91-45D1-A1DB-2EC139D63621}" type="presParOf" srcId="{05158037-DD5D-4BDB-8F5D-4808B3A10E3C}" destId="{6DF9BA52-B7E4-485E-87D9-840F3A43242F}" srcOrd="1" destOrd="0" presId="urn:microsoft.com/office/officeart/2005/8/layout/hList6"/>
    <dgm:cxn modelId="{BF5D2610-6FF1-4161-978C-6082401C1598}" type="presParOf" srcId="{05158037-DD5D-4BDB-8F5D-4808B3A10E3C}" destId="{D786D3DD-8EF1-4600-B190-3FD94606AF17}" srcOrd="2" destOrd="0" presId="urn:microsoft.com/office/officeart/2005/8/layout/hList6"/>
    <dgm:cxn modelId="{A8048D95-9E01-4BCE-8570-639365ADDD34}" type="presParOf" srcId="{05158037-DD5D-4BDB-8F5D-4808B3A10E3C}" destId="{70CC5306-4DEF-4E43-A367-72ED32EF4C3C}" srcOrd="3" destOrd="0" presId="urn:microsoft.com/office/officeart/2005/8/layout/hList6"/>
    <dgm:cxn modelId="{604C8FA3-F480-413C-84E8-E9DBC2AEB4D6}" type="presParOf" srcId="{05158037-DD5D-4BDB-8F5D-4808B3A10E3C}" destId="{D9E3F922-A6BE-41E2-AD10-F49094A2A94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721A7D-D854-4258-AED4-DD7C63E359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4BC01E6-CE41-425D-B6CD-FA73DEC0E9F8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uk-UA" sz="2800" b="1" dirty="0" smtClean="0">
              <a:solidFill>
                <a:schemeClr val="accent6">
                  <a:lumMod val="75000"/>
                </a:schemeClr>
              </a:solidFill>
            </a:rPr>
            <a:t>Чи достатньо вивчити 100 формул і рецептів, щоби бути успішним працівником сьогодні?</a:t>
          </a:r>
          <a:endParaRPr lang="uk-UA" sz="2800" b="1" dirty="0">
            <a:solidFill>
              <a:schemeClr val="accent6">
                <a:lumMod val="75000"/>
              </a:schemeClr>
            </a:solidFill>
          </a:endParaRPr>
        </a:p>
      </dgm:t>
    </dgm:pt>
    <dgm:pt modelId="{F51E73DB-E6A8-4E2D-B038-EE503BA7D8C2}" type="parTrans" cxnId="{9BCB464A-F599-4CC7-9C81-0B0417F3C40B}">
      <dgm:prSet/>
      <dgm:spPr/>
      <dgm:t>
        <a:bodyPr/>
        <a:lstStyle/>
        <a:p>
          <a:endParaRPr lang="uk-UA"/>
        </a:p>
      </dgm:t>
    </dgm:pt>
    <dgm:pt modelId="{9B45D3A1-F169-4A29-982D-5E93BA5E9F61}" type="sibTrans" cxnId="{9BCB464A-F599-4CC7-9C81-0B0417F3C40B}">
      <dgm:prSet/>
      <dgm:spPr/>
      <dgm:t>
        <a:bodyPr/>
        <a:lstStyle/>
        <a:p>
          <a:endParaRPr lang="uk-UA"/>
        </a:p>
      </dgm:t>
    </dgm:pt>
    <dgm:pt modelId="{45C58C84-F1D3-49FD-87BF-EC02BAC6BD5F}">
      <dgm:prSet custT="1"/>
      <dgm:spPr>
        <a:solidFill>
          <a:srgbClr val="002060"/>
        </a:solidFill>
      </dgm:spPr>
      <dgm:t>
        <a:bodyPr/>
        <a:lstStyle/>
        <a:p>
          <a:r>
            <a:rPr lang="uk-UA" sz="2400" dirty="0" smtClean="0"/>
            <a:t>Чому одні підприємства є успішними, а інші – ні?</a:t>
          </a:r>
          <a:endParaRPr lang="uk-UA" sz="2400" dirty="0"/>
        </a:p>
      </dgm:t>
    </dgm:pt>
    <dgm:pt modelId="{BF363E54-1C5E-488A-88A4-97D5CBE4A9C6}" type="parTrans" cxnId="{6AD99A6F-E44F-4464-8C3C-6BFC9955009B}">
      <dgm:prSet/>
      <dgm:spPr/>
      <dgm:t>
        <a:bodyPr/>
        <a:lstStyle/>
        <a:p>
          <a:endParaRPr lang="uk-UA"/>
        </a:p>
      </dgm:t>
    </dgm:pt>
    <dgm:pt modelId="{D076E05D-65E1-4ABE-BD94-CD1324451B30}" type="sibTrans" cxnId="{6AD99A6F-E44F-4464-8C3C-6BFC9955009B}">
      <dgm:prSet/>
      <dgm:spPr/>
      <dgm:t>
        <a:bodyPr/>
        <a:lstStyle/>
        <a:p>
          <a:endParaRPr lang="uk-UA"/>
        </a:p>
      </dgm:t>
    </dgm:pt>
    <dgm:pt modelId="{2C63E5BD-F29C-4C82-BEDE-3A657CF39F36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uk-UA" sz="2400" dirty="0" smtClean="0"/>
            <a:t>Вирішення багатьох проблем сучасного світу </a:t>
          </a:r>
        </a:p>
        <a:p>
          <a:pPr algn="ctr"/>
          <a:r>
            <a:rPr lang="uk-UA" sz="2400" dirty="0" smtClean="0"/>
            <a:t>як на мікро- так і на макрорівні </a:t>
          </a:r>
        </a:p>
        <a:p>
          <a:pPr algn="ctr"/>
          <a:r>
            <a:rPr lang="uk-UA" sz="2400" dirty="0" smtClean="0"/>
            <a:t>вимагає розуміння законів економіки</a:t>
          </a:r>
          <a:endParaRPr lang="uk-UA" sz="2400" dirty="0"/>
        </a:p>
      </dgm:t>
    </dgm:pt>
    <dgm:pt modelId="{9FC82EA6-792C-41E1-B467-390E0A92EA83}" type="parTrans" cxnId="{A771600C-F382-4465-9593-FB7855BD42C9}">
      <dgm:prSet/>
      <dgm:spPr/>
      <dgm:t>
        <a:bodyPr/>
        <a:lstStyle/>
        <a:p>
          <a:endParaRPr lang="uk-UA"/>
        </a:p>
      </dgm:t>
    </dgm:pt>
    <dgm:pt modelId="{33E14D17-4E95-4713-93F1-6085447EE638}" type="sibTrans" cxnId="{A771600C-F382-4465-9593-FB7855BD42C9}">
      <dgm:prSet/>
      <dgm:spPr/>
      <dgm:t>
        <a:bodyPr/>
        <a:lstStyle/>
        <a:p>
          <a:endParaRPr lang="uk-UA"/>
        </a:p>
      </dgm:t>
    </dgm:pt>
    <dgm:pt modelId="{05FB0611-2A97-480C-9700-F74EA04B4F64}">
      <dgm:prSet custT="1"/>
      <dgm:spPr>
        <a:solidFill>
          <a:srgbClr val="3C5A38"/>
        </a:solidFill>
      </dgm:spPr>
      <dgm:t>
        <a:bodyPr/>
        <a:lstStyle/>
        <a:p>
          <a:r>
            <a:rPr lang="uk-UA" sz="2400" dirty="0" smtClean="0"/>
            <a:t>Чому одні країни є багатими, а інші бідними? </a:t>
          </a:r>
          <a:endParaRPr lang="uk-UA" sz="2400" dirty="0"/>
        </a:p>
      </dgm:t>
    </dgm:pt>
    <dgm:pt modelId="{27177AC7-C4A6-4A33-BCA2-2511BE3345D8}" type="parTrans" cxnId="{CBDD48B7-62E6-4006-AED7-0F35D961CEF8}">
      <dgm:prSet/>
      <dgm:spPr/>
      <dgm:t>
        <a:bodyPr/>
        <a:lstStyle/>
        <a:p>
          <a:endParaRPr lang="uk-UA"/>
        </a:p>
      </dgm:t>
    </dgm:pt>
    <dgm:pt modelId="{59D3BF2A-AB1D-4E6B-B6A4-C990E29C20E0}" type="sibTrans" cxnId="{CBDD48B7-62E6-4006-AED7-0F35D961CEF8}">
      <dgm:prSet/>
      <dgm:spPr/>
      <dgm:t>
        <a:bodyPr/>
        <a:lstStyle/>
        <a:p>
          <a:endParaRPr lang="uk-UA"/>
        </a:p>
      </dgm:t>
    </dgm:pt>
    <dgm:pt modelId="{31C40870-426B-4C5B-AC69-D3305F94C8F1}" type="pres">
      <dgm:prSet presAssocID="{11721A7D-D854-4258-AED4-DD7C63E359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D96714F-1E6C-4F2C-808C-8E1B197A5F98}" type="pres">
      <dgm:prSet presAssocID="{2C63E5BD-F29C-4C82-BEDE-3A657CF39F36}" presName="node" presStyleLbl="node1" presStyleIdx="0" presStyleCnt="4" custScaleX="30889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89E189-A67E-49B2-9AE9-7D09B81B5914}" type="pres">
      <dgm:prSet presAssocID="{33E14D17-4E95-4713-93F1-6085447EE638}" presName="sibTrans" presStyleCnt="0"/>
      <dgm:spPr/>
    </dgm:pt>
    <dgm:pt modelId="{4CC6A8CA-E69B-431C-9DC2-7EB724A9C2BE}" type="pres">
      <dgm:prSet presAssocID="{05FB0611-2A97-480C-9700-F74EA04B4F64}" presName="node" presStyleLbl="node1" presStyleIdx="1" presStyleCnt="4" custScaleX="15324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7C3228B-36E4-4FB7-BA74-BAD87F780C01}" type="pres">
      <dgm:prSet presAssocID="{59D3BF2A-AB1D-4E6B-B6A4-C990E29C20E0}" presName="sibTrans" presStyleCnt="0"/>
      <dgm:spPr/>
    </dgm:pt>
    <dgm:pt modelId="{B32313E3-EFCF-4C2A-9C92-B58E1ED3D8C1}" type="pres">
      <dgm:prSet presAssocID="{45C58C84-F1D3-49FD-87BF-EC02BAC6BD5F}" presName="node" presStyleLbl="node1" presStyleIdx="2" presStyleCnt="4" custScaleX="14443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9B10327-E1F5-464E-854E-45451BFDB179}" type="pres">
      <dgm:prSet presAssocID="{D076E05D-65E1-4ABE-BD94-CD1324451B30}" presName="sibTrans" presStyleCnt="0"/>
      <dgm:spPr/>
    </dgm:pt>
    <dgm:pt modelId="{21264497-B48B-49C7-9967-41E651EA4EF4}" type="pres">
      <dgm:prSet presAssocID="{44BC01E6-CE41-425D-B6CD-FA73DEC0E9F8}" presName="node" presStyleLbl="node1" presStyleIdx="3" presStyleCnt="4" custScaleX="30936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C09484C-4ED0-4522-A2A3-F0FE86893896}" type="presOf" srcId="{05FB0611-2A97-480C-9700-F74EA04B4F64}" destId="{4CC6A8CA-E69B-431C-9DC2-7EB724A9C2BE}" srcOrd="0" destOrd="0" presId="urn:microsoft.com/office/officeart/2005/8/layout/default"/>
    <dgm:cxn modelId="{A771600C-F382-4465-9593-FB7855BD42C9}" srcId="{11721A7D-D854-4258-AED4-DD7C63E359EC}" destId="{2C63E5BD-F29C-4C82-BEDE-3A657CF39F36}" srcOrd="0" destOrd="0" parTransId="{9FC82EA6-792C-41E1-B467-390E0A92EA83}" sibTransId="{33E14D17-4E95-4713-93F1-6085447EE638}"/>
    <dgm:cxn modelId="{EF6AA746-B663-451A-8191-7F1A0607F0B8}" type="presOf" srcId="{11721A7D-D854-4258-AED4-DD7C63E359EC}" destId="{31C40870-426B-4C5B-AC69-D3305F94C8F1}" srcOrd="0" destOrd="0" presId="urn:microsoft.com/office/officeart/2005/8/layout/default"/>
    <dgm:cxn modelId="{B35A5A41-EB1F-4FF7-AA4D-384B5ADBC31F}" type="presOf" srcId="{44BC01E6-CE41-425D-B6CD-FA73DEC0E9F8}" destId="{21264497-B48B-49C7-9967-41E651EA4EF4}" srcOrd="0" destOrd="0" presId="urn:microsoft.com/office/officeart/2005/8/layout/default"/>
    <dgm:cxn modelId="{9BCB464A-F599-4CC7-9C81-0B0417F3C40B}" srcId="{11721A7D-D854-4258-AED4-DD7C63E359EC}" destId="{44BC01E6-CE41-425D-B6CD-FA73DEC0E9F8}" srcOrd="3" destOrd="0" parTransId="{F51E73DB-E6A8-4E2D-B038-EE503BA7D8C2}" sibTransId="{9B45D3A1-F169-4A29-982D-5E93BA5E9F61}"/>
    <dgm:cxn modelId="{8C2E5F74-4A40-494F-AFAA-D48232025193}" type="presOf" srcId="{45C58C84-F1D3-49FD-87BF-EC02BAC6BD5F}" destId="{B32313E3-EFCF-4C2A-9C92-B58E1ED3D8C1}" srcOrd="0" destOrd="0" presId="urn:microsoft.com/office/officeart/2005/8/layout/default"/>
    <dgm:cxn modelId="{48CCD321-2F0A-4342-B060-B214DDAF5130}" type="presOf" srcId="{2C63E5BD-F29C-4C82-BEDE-3A657CF39F36}" destId="{BD96714F-1E6C-4F2C-808C-8E1B197A5F98}" srcOrd="0" destOrd="0" presId="urn:microsoft.com/office/officeart/2005/8/layout/default"/>
    <dgm:cxn modelId="{CBDD48B7-62E6-4006-AED7-0F35D961CEF8}" srcId="{11721A7D-D854-4258-AED4-DD7C63E359EC}" destId="{05FB0611-2A97-480C-9700-F74EA04B4F64}" srcOrd="1" destOrd="0" parTransId="{27177AC7-C4A6-4A33-BCA2-2511BE3345D8}" sibTransId="{59D3BF2A-AB1D-4E6B-B6A4-C990E29C20E0}"/>
    <dgm:cxn modelId="{6AD99A6F-E44F-4464-8C3C-6BFC9955009B}" srcId="{11721A7D-D854-4258-AED4-DD7C63E359EC}" destId="{45C58C84-F1D3-49FD-87BF-EC02BAC6BD5F}" srcOrd="2" destOrd="0" parTransId="{BF363E54-1C5E-488A-88A4-97D5CBE4A9C6}" sibTransId="{D076E05D-65E1-4ABE-BD94-CD1324451B30}"/>
    <dgm:cxn modelId="{83A88E06-914F-42AE-85A3-A9C70E196501}" type="presParOf" srcId="{31C40870-426B-4C5B-AC69-D3305F94C8F1}" destId="{BD96714F-1E6C-4F2C-808C-8E1B197A5F98}" srcOrd="0" destOrd="0" presId="urn:microsoft.com/office/officeart/2005/8/layout/default"/>
    <dgm:cxn modelId="{2EA49F1C-D5B0-44E7-9FC2-A0DF84D8A4C9}" type="presParOf" srcId="{31C40870-426B-4C5B-AC69-D3305F94C8F1}" destId="{AA89E189-A67E-49B2-9AE9-7D09B81B5914}" srcOrd="1" destOrd="0" presId="urn:microsoft.com/office/officeart/2005/8/layout/default"/>
    <dgm:cxn modelId="{7539FB9F-A40B-401C-9B8C-1C7DA15119FE}" type="presParOf" srcId="{31C40870-426B-4C5B-AC69-D3305F94C8F1}" destId="{4CC6A8CA-E69B-431C-9DC2-7EB724A9C2BE}" srcOrd="2" destOrd="0" presId="urn:microsoft.com/office/officeart/2005/8/layout/default"/>
    <dgm:cxn modelId="{BA36D93A-204F-4795-A692-29B84B97D862}" type="presParOf" srcId="{31C40870-426B-4C5B-AC69-D3305F94C8F1}" destId="{97C3228B-36E4-4FB7-BA74-BAD87F780C01}" srcOrd="3" destOrd="0" presId="urn:microsoft.com/office/officeart/2005/8/layout/default"/>
    <dgm:cxn modelId="{EBCFF640-DD4E-4F56-B68C-DD05B97E74D5}" type="presParOf" srcId="{31C40870-426B-4C5B-AC69-D3305F94C8F1}" destId="{B32313E3-EFCF-4C2A-9C92-B58E1ED3D8C1}" srcOrd="4" destOrd="0" presId="urn:microsoft.com/office/officeart/2005/8/layout/default"/>
    <dgm:cxn modelId="{4E737AA6-3853-40AC-9603-74725BFC17F9}" type="presParOf" srcId="{31C40870-426B-4C5B-AC69-D3305F94C8F1}" destId="{C9B10327-E1F5-464E-854E-45451BFDB179}" srcOrd="5" destOrd="0" presId="urn:microsoft.com/office/officeart/2005/8/layout/default"/>
    <dgm:cxn modelId="{48CF3DB3-FAE9-48E3-90F0-7D55013ED850}" type="presParOf" srcId="{31C40870-426B-4C5B-AC69-D3305F94C8F1}" destId="{21264497-B48B-49C7-9967-41E651EA4EF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721A7D-D854-4258-AED4-DD7C63E359E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4BC01E6-CE41-425D-B6CD-FA73DEC0E9F8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uk-UA" sz="2800" b="1" dirty="0" smtClean="0">
              <a:solidFill>
                <a:schemeClr val="tx2">
                  <a:lumMod val="50000"/>
                </a:schemeClr>
              </a:solidFill>
            </a:rPr>
            <a:t>Спеціальність «Економіка» в </a:t>
          </a:r>
          <a:r>
            <a:rPr lang="uk-UA" sz="2800" b="1" dirty="0" err="1" smtClean="0">
              <a:solidFill>
                <a:schemeClr val="tx2">
                  <a:lumMod val="50000"/>
                </a:schemeClr>
              </a:solidFill>
            </a:rPr>
            <a:t>НаУКМА</a:t>
          </a:r>
          <a:r>
            <a:rPr lang="uk-UA" sz="2800" b="1" dirty="0" smtClean="0">
              <a:solidFill>
                <a:schemeClr val="tx2">
                  <a:lumMod val="50000"/>
                </a:schemeClr>
              </a:solidFill>
            </a:rPr>
            <a:t> максимально розкриває </a:t>
          </a:r>
        </a:p>
        <a:p>
          <a:r>
            <a:rPr lang="uk-UA" sz="2800" b="1" dirty="0" smtClean="0">
              <a:solidFill>
                <a:schemeClr val="tx2">
                  <a:lumMod val="50000"/>
                </a:schemeClr>
              </a:solidFill>
            </a:rPr>
            <a:t>ПРАКТИЧНУ ФУНКЦІЮ ЕКОНОМІЧНОЇ НАУКИ </a:t>
          </a:r>
          <a:endParaRPr lang="uk-UA" sz="2800" b="1" dirty="0">
            <a:solidFill>
              <a:schemeClr val="tx2">
                <a:lumMod val="50000"/>
              </a:schemeClr>
            </a:solidFill>
          </a:endParaRPr>
        </a:p>
      </dgm:t>
    </dgm:pt>
    <dgm:pt modelId="{F51E73DB-E6A8-4E2D-B038-EE503BA7D8C2}" type="parTrans" cxnId="{9BCB464A-F599-4CC7-9C81-0B0417F3C40B}">
      <dgm:prSet/>
      <dgm:spPr/>
      <dgm:t>
        <a:bodyPr/>
        <a:lstStyle/>
        <a:p>
          <a:endParaRPr lang="uk-UA"/>
        </a:p>
      </dgm:t>
    </dgm:pt>
    <dgm:pt modelId="{9B45D3A1-F169-4A29-982D-5E93BA5E9F61}" type="sibTrans" cxnId="{9BCB464A-F599-4CC7-9C81-0B0417F3C40B}">
      <dgm:prSet/>
      <dgm:spPr/>
      <dgm:t>
        <a:bodyPr/>
        <a:lstStyle/>
        <a:p>
          <a:endParaRPr lang="uk-UA"/>
        </a:p>
      </dgm:t>
    </dgm:pt>
    <dgm:pt modelId="{2C63E5BD-F29C-4C82-BEDE-3A657CF39F36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uk-UA" sz="2400" dirty="0" smtClean="0"/>
            <a:t>Спеціальність «Економіка» створює </a:t>
          </a:r>
        </a:p>
        <a:p>
          <a:pPr algn="ctr"/>
          <a:r>
            <a:rPr lang="uk-UA" sz="2400" dirty="0" smtClean="0"/>
            <a:t>правильну ВІЗІЮ шляхів вирішення актуальних проблем </a:t>
          </a:r>
        </a:p>
        <a:p>
          <a:pPr algn="ctr"/>
          <a:r>
            <a:rPr lang="uk-UA" sz="2400" dirty="0" smtClean="0"/>
            <a:t>не тільки сьогодні, а й у майбутньому.</a:t>
          </a:r>
          <a:endParaRPr lang="uk-UA" sz="2400" dirty="0"/>
        </a:p>
      </dgm:t>
    </dgm:pt>
    <dgm:pt modelId="{9FC82EA6-792C-41E1-B467-390E0A92EA83}" type="parTrans" cxnId="{A771600C-F382-4465-9593-FB7855BD42C9}">
      <dgm:prSet/>
      <dgm:spPr/>
      <dgm:t>
        <a:bodyPr/>
        <a:lstStyle/>
        <a:p>
          <a:endParaRPr lang="uk-UA"/>
        </a:p>
      </dgm:t>
    </dgm:pt>
    <dgm:pt modelId="{33E14D17-4E95-4713-93F1-6085447EE638}" type="sibTrans" cxnId="{A771600C-F382-4465-9593-FB7855BD42C9}">
      <dgm:prSet/>
      <dgm:spPr/>
      <dgm:t>
        <a:bodyPr/>
        <a:lstStyle/>
        <a:p>
          <a:endParaRPr lang="uk-UA"/>
        </a:p>
      </dgm:t>
    </dgm:pt>
    <dgm:pt modelId="{05FB0611-2A97-480C-9700-F74EA04B4F64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400" dirty="0" smtClean="0"/>
            <a:t>Спеціальність «Економіка»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uk-UA" sz="2400" dirty="0" smtClean="0"/>
            <a:t>через вивчення теорії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uk-UA" sz="2400" dirty="0" smtClean="0"/>
            <a:t>формує алгоритми ефективного мислення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uk-UA" sz="2400" dirty="0" smtClean="0"/>
            <a:t>політика та бізнесмена</a:t>
          </a:r>
          <a:endParaRPr lang="uk-UA" sz="2400" dirty="0"/>
        </a:p>
      </dgm:t>
    </dgm:pt>
    <dgm:pt modelId="{27177AC7-C4A6-4A33-BCA2-2511BE3345D8}" type="parTrans" cxnId="{CBDD48B7-62E6-4006-AED7-0F35D961CEF8}">
      <dgm:prSet/>
      <dgm:spPr/>
      <dgm:t>
        <a:bodyPr/>
        <a:lstStyle/>
        <a:p>
          <a:endParaRPr lang="uk-UA"/>
        </a:p>
      </dgm:t>
    </dgm:pt>
    <dgm:pt modelId="{59D3BF2A-AB1D-4E6B-B6A4-C990E29C20E0}" type="sibTrans" cxnId="{CBDD48B7-62E6-4006-AED7-0F35D961CEF8}">
      <dgm:prSet/>
      <dgm:spPr/>
      <dgm:t>
        <a:bodyPr/>
        <a:lstStyle/>
        <a:p>
          <a:endParaRPr lang="uk-UA"/>
        </a:p>
      </dgm:t>
    </dgm:pt>
    <dgm:pt modelId="{31C40870-426B-4C5B-AC69-D3305F94C8F1}" type="pres">
      <dgm:prSet presAssocID="{11721A7D-D854-4258-AED4-DD7C63E359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D96714F-1E6C-4F2C-808C-8E1B197A5F98}" type="pres">
      <dgm:prSet presAssocID="{2C63E5BD-F29C-4C82-BEDE-3A657CF39F36}" presName="node" presStyleLbl="node1" presStyleIdx="0" presStyleCnt="3" custScaleX="30889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89E189-A67E-49B2-9AE9-7D09B81B5914}" type="pres">
      <dgm:prSet presAssocID="{33E14D17-4E95-4713-93F1-6085447EE638}" presName="sibTrans" presStyleCnt="0"/>
      <dgm:spPr/>
    </dgm:pt>
    <dgm:pt modelId="{4CC6A8CA-E69B-431C-9DC2-7EB724A9C2BE}" type="pres">
      <dgm:prSet presAssocID="{05FB0611-2A97-480C-9700-F74EA04B4F64}" presName="node" presStyleLbl="node1" presStyleIdx="1" presStyleCnt="3" custScaleX="26027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7C3228B-36E4-4FB7-BA74-BAD87F780C01}" type="pres">
      <dgm:prSet presAssocID="{59D3BF2A-AB1D-4E6B-B6A4-C990E29C20E0}" presName="sibTrans" presStyleCnt="0"/>
      <dgm:spPr/>
    </dgm:pt>
    <dgm:pt modelId="{21264497-B48B-49C7-9967-41E651EA4EF4}" type="pres">
      <dgm:prSet presAssocID="{44BC01E6-CE41-425D-B6CD-FA73DEC0E9F8}" presName="node" presStyleLbl="node1" presStyleIdx="2" presStyleCnt="3" custScaleX="30936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991E51E-5DC1-418F-A94C-8B66CE8515AB}" type="presOf" srcId="{2C63E5BD-F29C-4C82-BEDE-3A657CF39F36}" destId="{BD96714F-1E6C-4F2C-808C-8E1B197A5F98}" srcOrd="0" destOrd="0" presId="urn:microsoft.com/office/officeart/2005/8/layout/default"/>
    <dgm:cxn modelId="{59DDCA9A-4A74-4EA6-8D2B-4862168A4C4B}" type="presOf" srcId="{11721A7D-D854-4258-AED4-DD7C63E359EC}" destId="{31C40870-426B-4C5B-AC69-D3305F94C8F1}" srcOrd="0" destOrd="0" presId="urn:microsoft.com/office/officeart/2005/8/layout/default"/>
    <dgm:cxn modelId="{D2F7BB1C-1582-4E06-865A-3B090B0CBEA8}" type="presOf" srcId="{05FB0611-2A97-480C-9700-F74EA04B4F64}" destId="{4CC6A8CA-E69B-431C-9DC2-7EB724A9C2BE}" srcOrd="0" destOrd="0" presId="urn:microsoft.com/office/officeart/2005/8/layout/default"/>
    <dgm:cxn modelId="{CBDD48B7-62E6-4006-AED7-0F35D961CEF8}" srcId="{11721A7D-D854-4258-AED4-DD7C63E359EC}" destId="{05FB0611-2A97-480C-9700-F74EA04B4F64}" srcOrd="1" destOrd="0" parTransId="{27177AC7-C4A6-4A33-BCA2-2511BE3345D8}" sibTransId="{59D3BF2A-AB1D-4E6B-B6A4-C990E29C20E0}"/>
    <dgm:cxn modelId="{9BCB464A-F599-4CC7-9C81-0B0417F3C40B}" srcId="{11721A7D-D854-4258-AED4-DD7C63E359EC}" destId="{44BC01E6-CE41-425D-B6CD-FA73DEC0E9F8}" srcOrd="2" destOrd="0" parTransId="{F51E73DB-E6A8-4E2D-B038-EE503BA7D8C2}" sibTransId="{9B45D3A1-F169-4A29-982D-5E93BA5E9F61}"/>
    <dgm:cxn modelId="{A771600C-F382-4465-9593-FB7855BD42C9}" srcId="{11721A7D-D854-4258-AED4-DD7C63E359EC}" destId="{2C63E5BD-F29C-4C82-BEDE-3A657CF39F36}" srcOrd="0" destOrd="0" parTransId="{9FC82EA6-792C-41E1-B467-390E0A92EA83}" sibTransId="{33E14D17-4E95-4713-93F1-6085447EE638}"/>
    <dgm:cxn modelId="{85B008E0-EC13-48AE-9393-C65F597E9722}" type="presOf" srcId="{44BC01E6-CE41-425D-B6CD-FA73DEC0E9F8}" destId="{21264497-B48B-49C7-9967-41E651EA4EF4}" srcOrd="0" destOrd="0" presId="urn:microsoft.com/office/officeart/2005/8/layout/default"/>
    <dgm:cxn modelId="{8478B296-1E90-4254-8A03-777F4C69BD14}" type="presParOf" srcId="{31C40870-426B-4C5B-AC69-D3305F94C8F1}" destId="{BD96714F-1E6C-4F2C-808C-8E1B197A5F98}" srcOrd="0" destOrd="0" presId="urn:microsoft.com/office/officeart/2005/8/layout/default"/>
    <dgm:cxn modelId="{235761FD-6001-4132-81AA-D54098DFE97B}" type="presParOf" srcId="{31C40870-426B-4C5B-AC69-D3305F94C8F1}" destId="{AA89E189-A67E-49B2-9AE9-7D09B81B5914}" srcOrd="1" destOrd="0" presId="urn:microsoft.com/office/officeart/2005/8/layout/default"/>
    <dgm:cxn modelId="{D2C1FF83-B81A-4401-82EE-74EDB0851ED3}" type="presParOf" srcId="{31C40870-426B-4C5B-AC69-D3305F94C8F1}" destId="{4CC6A8CA-E69B-431C-9DC2-7EB724A9C2BE}" srcOrd="2" destOrd="0" presId="urn:microsoft.com/office/officeart/2005/8/layout/default"/>
    <dgm:cxn modelId="{D4E7436A-5634-4569-B665-5CF24CA09C84}" type="presParOf" srcId="{31C40870-426B-4C5B-AC69-D3305F94C8F1}" destId="{97C3228B-36E4-4FB7-BA74-BAD87F780C01}" srcOrd="3" destOrd="0" presId="urn:microsoft.com/office/officeart/2005/8/layout/default"/>
    <dgm:cxn modelId="{16BA909E-2E12-4D2D-9D65-285D3F502BD1}" type="presParOf" srcId="{31C40870-426B-4C5B-AC69-D3305F94C8F1}" destId="{21264497-B48B-49C7-9967-41E651EA4EF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9044DA-CEE2-40F5-B558-3B5ABB03742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BA924B1-7F3E-4CC2-B35C-07CDB1C774E6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uk-UA" sz="2000" dirty="0" smtClean="0">
              <a:solidFill>
                <a:srgbClr val="FFFF00"/>
              </a:solidFill>
            </a:rPr>
            <a:t>Єдина в Україні </a:t>
          </a:r>
          <a:r>
            <a:rPr lang="uk-UA" sz="2000" dirty="0" err="1" smtClean="0">
              <a:solidFill>
                <a:srgbClr val="FFFF00"/>
              </a:solidFill>
            </a:rPr>
            <a:t>“сендвічева”</a:t>
          </a:r>
          <a:endParaRPr lang="uk-UA" sz="2000" dirty="0" smtClean="0">
            <a:solidFill>
              <a:srgbClr val="FFFF00"/>
            </a:solidFill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uk-UA" sz="2000" dirty="0" smtClean="0">
              <a:solidFill>
                <a:srgbClr val="FFFF00"/>
              </a:solidFill>
            </a:rPr>
            <a:t>Магістерська програма з </a:t>
          </a:r>
          <a:r>
            <a:rPr lang="uk-UA" sz="2000" dirty="0" err="1" smtClean="0">
              <a:solidFill>
                <a:srgbClr val="FFFF00"/>
              </a:solidFill>
            </a:rPr>
            <a:t>“Економічної</a:t>
          </a:r>
          <a:r>
            <a:rPr lang="uk-UA" sz="2000" dirty="0" smtClean="0">
              <a:solidFill>
                <a:srgbClr val="FFFF00"/>
              </a:solidFill>
            </a:rPr>
            <a:t> </a:t>
          </a:r>
          <a:r>
            <a:rPr lang="uk-UA" sz="2000" dirty="0" err="1" smtClean="0">
              <a:solidFill>
                <a:srgbClr val="FFFF00"/>
              </a:solidFill>
            </a:rPr>
            <a:t>теорії”</a:t>
          </a:r>
          <a:endParaRPr lang="uk-UA" sz="2000" dirty="0" smtClean="0">
            <a:solidFill>
              <a:srgbClr val="FFFF00"/>
            </a:solidFill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uk-UA" sz="2000" dirty="0" smtClean="0">
            <a:solidFill>
              <a:srgbClr val="FFFF00"/>
            </a:solidFill>
          </a:endParaRP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uk-UA" sz="2000" dirty="0" smtClean="0"/>
            <a:t>- Економічна політика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uk-UA" sz="2000" dirty="0" smtClean="0"/>
            <a:t>- Інноваційна стратегія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uk-UA" sz="2000" dirty="0" smtClean="0"/>
            <a:t>- Поведінка споживача</a:t>
          </a:r>
          <a:endParaRPr lang="uk-UA" sz="2000" dirty="0"/>
        </a:p>
      </dgm:t>
    </dgm:pt>
    <dgm:pt modelId="{F1CBD300-5BB7-4614-AB42-07CDB61CE966}" type="parTrans" cxnId="{B73CFC4E-AAC5-4F42-8286-21646146A90B}">
      <dgm:prSet/>
      <dgm:spPr/>
      <dgm:t>
        <a:bodyPr/>
        <a:lstStyle/>
        <a:p>
          <a:endParaRPr lang="uk-UA"/>
        </a:p>
      </dgm:t>
    </dgm:pt>
    <dgm:pt modelId="{AD430C9C-EF35-4ECA-B727-A81174CA8321}" type="sibTrans" cxnId="{B73CFC4E-AAC5-4F42-8286-21646146A90B}">
      <dgm:prSet/>
      <dgm:spPr/>
      <dgm:t>
        <a:bodyPr/>
        <a:lstStyle/>
        <a:p>
          <a:endParaRPr lang="uk-UA"/>
        </a:p>
      </dgm:t>
    </dgm:pt>
    <dgm:pt modelId="{3F3564FF-00D8-4827-8281-9B4C58F2EE9A}">
      <dgm:prSet phldrT="[Текст]" custT="1"/>
      <dgm:spPr>
        <a:solidFill>
          <a:srgbClr val="002060"/>
        </a:solidFill>
      </dgm:spPr>
      <dgm:t>
        <a:bodyPr/>
        <a:lstStyle/>
        <a:p>
          <a:pPr algn="ctr"/>
          <a:r>
            <a:rPr lang="uk-UA" sz="1900" dirty="0" smtClean="0">
              <a:solidFill>
                <a:srgbClr val="FFFF00"/>
              </a:solidFill>
            </a:rPr>
            <a:t>Перша в Україні </a:t>
          </a:r>
          <a:r>
            <a:rPr lang="uk-UA" sz="1900" dirty="0" err="1" smtClean="0">
              <a:solidFill>
                <a:srgbClr val="FFFF00"/>
              </a:solidFill>
            </a:rPr>
            <a:t>“сендвічева</a:t>
          </a:r>
          <a:r>
            <a:rPr lang="uk-UA" sz="1900" dirty="0" smtClean="0">
              <a:solidFill>
                <a:srgbClr val="FFFF00"/>
              </a:solidFill>
            </a:rPr>
            <a:t> бакалаврська програма з </a:t>
          </a:r>
          <a:r>
            <a:rPr lang="uk-UA" sz="1900" dirty="0" err="1" smtClean="0">
              <a:solidFill>
                <a:srgbClr val="FFFF00"/>
              </a:solidFill>
            </a:rPr>
            <a:t>“Економіки”</a:t>
          </a:r>
          <a:endParaRPr lang="uk-UA" sz="1900" dirty="0" smtClean="0">
            <a:solidFill>
              <a:srgbClr val="FFFF00"/>
            </a:solidFill>
          </a:endParaRPr>
        </a:p>
        <a:p>
          <a:pPr algn="l"/>
          <a:r>
            <a:rPr lang="uk-UA" sz="1900" dirty="0" smtClean="0"/>
            <a:t>- Економіка і державна політика</a:t>
          </a:r>
        </a:p>
        <a:p>
          <a:pPr algn="l"/>
          <a:r>
            <a:rPr lang="uk-UA" sz="1900" dirty="0" smtClean="0"/>
            <a:t>- Економіка інноваційного розвитку</a:t>
          </a:r>
        </a:p>
        <a:p>
          <a:pPr algn="l"/>
          <a:r>
            <a:rPr lang="uk-UA" sz="1900" dirty="0" smtClean="0"/>
            <a:t>- Економік і міжнародний розвиток</a:t>
          </a:r>
          <a:endParaRPr lang="uk-UA" sz="1900" dirty="0"/>
        </a:p>
      </dgm:t>
    </dgm:pt>
    <dgm:pt modelId="{F4C98FF9-9179-4056-A853-5EC53961CE8D}" type="parTrans" cxnId="{87AE061D-CE32-44B0-B5E1-9AE0D4A556B4}">
      <dgm:prSet/>
      <dgm:spPr/>
      <dgm:t>
        <a:bodyPr/>
        <a:lstStyle/>
        <a:p>
          <a:endParaRPr lang="uk-UA"/>
        </a:p>
      </dgm:t>
    </dgm:pt>
    <dgm:pt modelId="{E113D996-A429-4956-A45D-5C3FF043E52C}" type="sibTrans" cxnId="{87AE061D-CE32-44B0-B5E1-9AE0D4A556B4}">
      <dgm:prSet/>
      <dgm:spPr/>
      <dgm:t>
        <a:bodyPr/>
        <a:lstStyle/>
        <a:p>
          <a:endParaRPr lang="uk-UA"/>
        </a:p>
      </dgm:t>
    </dgm:pt>
    <dgm:pt modelId="{41304E54-6E33-47E0-82A0-6CDF9F70E12B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CC7B795C-7110-4F56-9AB1-AFE5646E0C06}" type="parTrans" cxnId="{88894065-BDB9-4317-BC6A-4337CCD8B8FF}">
      <dgm:prSet/>
      <dgm:spPr/>
      <dgm:t>
        <a:bodyPr/>
        <a:lstStyle/>
        <a:p>
          <a:endParaRPr lang="uk-UA"/>
        </a:p>
      </dgm:t>
    </dgm:pt>
    <dgm:pt modelId="{9996117D-3368-45ED-841A-B23BC2757DB2}" type="sibTrans" cxnId="{88894065-BDB9-4317-BC6A-4337CCD8B8FF}">
      <dgm:prSet/>
      <dgm:spPr/>
      <dgm:t>
        <a:bodyPr/>
        <a:lstStyle/>
        <a:p>
          <a:endParaRPr lang="uk-UA"/>
        </a:p>
      </dgm:t>
    </dgm:pt>
    <dgm:pt modelId="{8FF820E8-42E5-4BC4-941B-6FFE97E9B5E0}">
      <dgm:prSet custT="1"/>
      <dgm:spPr>
        <a:solidFill>
          <a:srgbClr val="7030A0"/>
        </a:solidFill>
      </dgm:spPr>
      <dgm:t>
        <a:bodyPr/>
        <a:lstStyle/>
        <a:p>
          <a:pPr algn="ctr"/>
          <a:r>
            <a:rPr lang="uk-UA" sz="2200" dirty="0" smtClean="0"/>
            <a:t>Центр ім. Жана Моне                 з Європейських студій           при </a:t>
          </a:r>
          <a:r>
            <a:rPr lang="uk-UA" sz="2200" dirty="0" err="1" smtClean="0"/>
            <a:t>НаУКМА</a:t>
          </a:r>
          <a:endParaRPr lang="uk-UA" sz="2200" dirty="0"/>
        </a:p>
      </dgm:t>
    </dgm:pt>
    <dgm:pt modelId="{85B9F197-6059-43B0-86A9-D90BD1022D09}" type="parTrans" cxnId="{9D93584F-5B3D-4DB7-951D-29D37A7386F1}">
      <dgm:prSet/>
      <dgm:spPr/>
      <dgm:t>
        <a:bodyPr/>
        <a:lstStyle/>
        <a:p>
          <a:endParaRPr lang="uk-UA"/>
        </a:p>
      </dgm:t>
    </dgm:pt>
    <dgm:pt modelId="{70F2027F-D7D7-4A44-8A85-178B1EF4AF77}" type="sibTrans" cxnId="{9D93584F-5B3D-4DB7-951D-29D37A7386F1}">
      <dgm:prSet/>
      <dgm:spPr/>
      <dgm:t>
        <a:bodyPr/>
        <a:lstStyle/>
        <a:p>
          <a:endParaRPr lang="uk-UA"/>
        </a:p>
      </dgm:t>
    </dgm:pt>
    <dgm:pt modelId="{E579C76C-A66B-473D-928B-8507005662C6}">
      <dgm:prSet/>
      <dgm:spPr>
        <a:solidFill>
          <a:srgbClr val="FF0000"/>
        </a:solidFill>
      </dgm:spPr>
      <dgm:t>
        <a:bodyPr/>
        <a:lstStyle/>
        <a:p>
          <a:pPr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uk-UA" b="1" dirty="0" smtClean="0"/>
            <a:t>Науково-навчальний центр “Інноваційна лабораторія”</a:t>
          </a:r>
          <a:endParaRPr lang="uk-UA" dirty="0"/>
        </a:p>
      </dgm:t>
    </dgm:pt>
    <dgm:pt modelId="{4927B728-8A6C-479E-ADF2-E780E12A1B70}" type="parTrans" cxnId="{56D490BB-2FD9-4E29-88CA-8AA4159AC620}">
      <dgm:prSet/>
      <dgm:spPr/>
      <dgm:t>
        <a:bodyPr/>
        <a:lstStyle/>
        <a:p>
          <a:endParaRPr lang="uk-UA"/>
        </a:p>
      </dgm:t>
    </dgm:pt>
    <dgm:pt modelId="{917FA0DE-E848-4101-B9DB-F7575533300C}" type="sibTrans" cxnId="{56D490BB-2FD9-4E29-88CA-8AA4159AC620}">
      <dgm:prSet/>
      <dgm:spPr/>
      <dgm:t>
        <a:bodyPr/>
        <a:lstStyle/>
        <a:p>
          <a:endParaRPr lang="uk-UA"/>
        </a:p>
      </dgm:t>
    </dgm:pt>
    <dgm:pt modelId="{6DCEA977-492B-4D99-BC56-78BF3C47628E}" type="pres">
      <dgm:prSet presAssocID="{DC9044DA-CEE2-40F5-B558-3B5ABB0374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EBEFF08-03CF-4BAB-934F-635B87CAE8CC}" type="pres">
      <dgm:prSet presAssocID="{DBA924B1-7F3E-4CC2-B35C-07CDB1C774E6}" presName="node" presStyleLbl="node1" presStyleIdx="0" presStyleCnt="5" custScaleX="195623" custScaleY="197548" custLinFactNeighborX="-26827" custLinFactNeighborY="268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6A7581C-D7D4-4DF9-BB62-9D2462C2ECC5}" type="pres">
      <dgm:prSet presAssocID="{AD430C9C-EF35-4ECA-B727-A81174CA8321}" presName="sibTrans" presStyleCnt="0"/>
      <dgm:spPr/>
    </dgm:pt>
    <dgm:pt modelId="{59C80683-945F-4BE3-8C94-27F3060AEA54}" type="pres">
      <dgm:prSet presAssocID="{8FF820E8-42E5-4BC4-941B-6FFE97E9B5E0}" presName="node" presStyleLbl="node1" presStyleIdx="1" presStyleCnt="5" custScaleX="187265" custLinFactNeighborX="-2822" custLinFactNeighborY="-230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EE0414-8213-4BE4-BA4F-5CA7BAF821CF}" type="pres">
      <dgm:prSet presAssocID="{70F2027F-D7D7-4A44-8A85-178B1EF4AF77}" presName="sibTrans" presStyleCnt="0"/>
      <dgm:spPr/>
    </dgm:pt>
    <dgm:pt modelId="{7CDF68CD-AD11-45E2-B381-BE88B56BE99A}" type="pres">
      <dgm:prSet presAssocID="{3F3564FF-00D8-4827-8281-9B4C58F2EE9A}" presName="node" presStyleLbl="node1" presStyleIdx="2" presStyleCnt="5" custScaleX="196057" custScaleY="188164" custLinFactNeighborX="-37308" custLinFactNeighborY="5702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60D908A-1F09-4AF6-9CCA-4B89E05DCA48}" type="pres">
      <dgm:prSet presAssocID="{E113D996-A429-4956-A45D-5C3FF043E52C}" presName="sibTrans" presStyleCnt="0"/>
      <dgm:spPr/>
    </dgm:pt>
    <dgm:pt modelId="{1169BE19-9C4F-4913-B326-B834EAFBC6AE}" type="pres">
      <dgm:prSet presAssocID="{41304E54-6E33-47E0-82A0-6CDF9F70E12B}" presName="node" presStyleLbl="node1" presStyleIdx="3" presStyleCnt="5" custScaleX="68660" custScaleY="95417" custLinFactNeighborX="84443" custLinFactNeighborY="-175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978A45A-6D32-49B1-9EF6-012ED1AC006D}" type="pres">
      <dgm:prSet presAssocID="{9996117D-3368-45ED-841A-B23BC2757DB2}" presName="sibTrans" presStyleCnt="0"/>
      <dgm:spPr/>
    </dgm:pt>
    <dgm:pt modelId="{9058BCBA-90CF-4F1C-A29D-25ED2AF43BB6}" type="pres">
      <dgm:prSet presAssocID="{E579C76C-A66B-473D-928B-8507005662C6}" presName="node" presStyleLbl="node1" presStyleIdx="4" presStyleCnt="5" custScaleX="134712" custScaleY="53819" custLinFactY="-16215" custLinFactNeighborX="-8066" custLinFactNeighborY="-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D2E78CD-2B14-48F8-B7F7-1966711EE2A5}" type="presOf" srcId="{E579C76C-A66B-473D-928B-8507005662C6}" destId="{9058BCBA-90CF-4F1C-A29D-25ED2AF43BB6}" srcOrd="0" destOrd="0" presId="urn:microsoft.com/office/officeart/2005/8/layout/default#1"/>
    <dgm:cxn modelId="{9D93584F-5B3D-4DB7-951D-29D37A7386F1}" srcId="{DC9044DA-CEE2-40F5-B558-3B5ABB03742D}" destId="{8FF820E8-42E5-4BC4-941B-6FFE97E9B5E0}" srcOrd="1" destOrd="0" parTransId="{85B9F197-6059-43B0-86A9-D90BD1022D09}" sibTransId="{70F2027F-D7D7-4A44-8A85-178B1EF4AF77}"/>
    <dgm:cxn modelId="{56D490BB-2FD9-4E29-88CA-8AA4159AC620}" srcId="{DC9044DA-CEE2-40F5-B558-3B5ABB03742D}" destId="{E579C76C-A66B-473D-928B-8507005662C6}" srcOrd="4" destOrd="0" parTransId="{4927B728-8A6C-479E-ADF2-E780E12A1B70}" sibTransId="{917FA0DE-E848-4101-B9DB-F7575533300C}"/>
    <dgm:cxn modelId="{87AE061D-CE32-44B0-B5E1-9AE0D4A556B4}" srcId="{DC9044DA-CEE2-40F5-B558-3B5ABB03742D}" destId="{3F3564FF-00D8-4827-8281-9B4C58F2EE9A}" srcOrd="2" destOrd="0" parTransId="{F4C98FF9-9179-4056-A853-5EC53961CE8D}" sibTransId="{E113D996-A429-4956-A45D-5C3FF043E52C}"/>
    <dgm:cxn modelId="{78216FFF-5065-4CBB-BB73-30E94F910498}" type="presOf" srcId="{8FF820E8-42E5-4BC4-941B-6FFE97E9B5E0}" destId="{59C80683-945F-4BE3-8C94-27F3060AEA54}" srcOrd="0" destOrd="0" presId="urn:microsoft.com/office/officeart/2005/8/layout/default#1"/>
    <dgm:cxn modelId="{8616A530-BAE5-4CE9-85DB-437EA629D003}" type="presOf" srcId="{3F3564FF-00D8-4827-8281-9B4C58F2EE9A}" destId="{7CDF68CD-AD11-45E2-B381-BE88B56BE99A}" srcOrd="0" destOrd="0" presId="urn:microsoft.com/office/officeart/2005/8/layout/default#1"/>
    <dgm:cxn modelId="{B73CFC4E-AAC5-4F42-8286-21646146A90B}" srcId="{DC9044DA-CEE2-40F5-B558-3B5ABB03742D}" destId="{DBA924B1-7F3E-4CC2-B35C-07CDB1C774E6}" srcOrd="0" destOrd="0" parTransId="{F1CBD300-5BB7-4614-AB42-07CDB61CE966}" sibTransId="{AD430C9C-EF35-4ECA-B727-A81174CA8321}"/>
    <dgm:cxn modelId="{1BA1B2D5-E0D3-4CA0-BEBC-7E3EF9A986A5}" type="presOf" srcId="{41304E54-6E33-47E0-82A0-6CDF9F70E12B}" destId="{1169BE19-9C4F-4913-B326-B834EAFBC6AE}" srcOrd="0" destOrd="0" presId="urn:microsoft.com/office/officeart/2005/8/layout/default#1"/>
    <dgm:cxn modelId="{5DA07920-0C5F-42C7-9C8D-A20EBC7B22E6}" type="presOf" srcId="{DC9044DA-CEE2-40F5-B558-3B5ABB03742D}" destId="{6DCEA977-492B-4D99-BC56-78BF3C47628E}" srcOrd="0" destOrd="0" presId="urn:microsoft.com/office/officeart/2005/8/layout/default#1"/>
    <dgm:cxn modelId="{88894065-BDB9-4317-BC6A-4337CCD8B8FF}" srcId="{DC9044DA-CEE2-40F5-B558-3B5ABB03742D}" destId="{41304E54-6E33-47E0-82A0-6CDF9F70E12B}" srcOrd="3" destOrd="0" parTransId="{CC7B795C-7110-4F56-9AB1-AFE5646E0C06}" sibTransId="{9996117D-3368-45ED-841A-B23BC2757DB2}"/>
    <dgm:cxn modelId="{2D7302F5-10BC-42CE-B3C8-E271D8E14340}" type="presOf" srcId="{DBA924B1-7F3E-4CC2-B35C-07CDB1C774E6}" destId="{CEBEFF08-03CF-4BAB-934F-635B87CAE8CC}" srcOrd="0" destOrd="0" presId="urn:microsoft.com/office/officeart/2005/8/layout/default#1"/>
    <dgm:cxn modelId="{FD02C083-DDF7-4E9F-8EB2-DB12F3C33999}" type="presParOf" srcId="{6DCEA977-492B-4D99-BC56-78BF3C47628E}" destId="{CEBEFF08-03CF-4BAB-934F-635B87CAE8CC}" srcOrd="0" destOrd="0" presId="urn:microsoft.com/office/officeart/2005/8/layout/default#1"/>
    <dgm:cxn modelId="{EC1CE1F2-1BA0-45E7-91B5-1FFF94DE7275}" type="presParOf" srcId="{6DCEA977-492B-4D99-BC56-78BF3C47628E}" destId="{A6A7581C-D7D4-4DF9-BB62-9D2462C2ECC5}" srcOrd="1" destOrd="0" presId="urn:microsoft.com/office/officeart/2005/8/layout/default#1"/>
    <dgm:cxn modelId="{BD74BE7A-A7C5-447B-A57A-77DE8F945C3B}" type="presParOf" srcId="{6DCEA977-492B-4D99-BC56-78BF3C47628E}" destId="{59C80683-945F-4BE3-8C94-27F3060AEA54}" srcOrd="2" destOrd="0" presId="urn:microsoft.com/office/officeart/2005/8/layout/default#1"/>
    <dgm:cxn modelId="{07AB8CFA-5392-4030-BE2E-9673287617F0}" type="presParOf" srcId="{6DCEA977-492B-4D99-BC56-78BF3C47628E}" destId="{A9EE0414-8213-4BE4-BA4F-5CA7BAF821CF}" srcOrd="3" destOrd="0" presId="urn:microsoft.com/office/officeart/2005/8/layout/default#1"/>
    <dgm:cxn modelId="{F808B106-8679-435E-8A7B-885B98C902D3}" type="presParOf" srcId="{6DCEA977-492B-4D99-BC56-78BF3C47628E}" destId="{7CDF68CD-AD11-45E2-B381-BE88B56BE99A}" srcOrd="4" destOrd="0" presId="urn:microsoft.com/office/officeart/2005/8/layout/default#1"/>
    <dgm:cxn modelId="{D0260FE7-09AC-4B3A-AF0B-CB3F65303433}" type="presParOf" srcId="{6DCEA977-492B-4D99-BC56-78BF3C47628E}" destId="{D60D908A-1F09-4AF6-9CCA-4B89E05DCA48}" srcOrd="5" destOrd="0" presId="urn:microsoft.com/office/officeart/2005/8/layout/default#1"/>
    <dgm:cxn modelId="{312B834F-7AAD-48AB-95D9-D2D8A3448118}" type="presParOf" srcId="{6DCEA977-492B-4D99-BC56-78BF3C47628E}" destId="{1169BE19-9C4F-4913-B326-B834EAFBC6AE}" srcOrd="6" destOrd="0" presId="urn:microsoft.com/office/officeart/2005/8/layout/default#1"/>
    <dgm:cxn modelId="{5282399D-003D-4205-AE15-9B618F4CF14B}" type="presParOf" srcId="{6DCEA977-492B-4D99-BC56-78BF3C47628E}" destId="{2978A45A-6D32-49B1-9EF6-012ED1AC006D}" srcOrd="7" destOrd="0" presId="urn:microsoft.com/office/officeart/2005/8/layout/default#1"/>
    <dgm:cxn modelId="{0333BF24-AAF5-46BB-ADAA-64FECA29F698}" type="presParOf" srcId="{6DCEA977-492B-4D99-BC56-78BF3C47628E}" destId="{9058BCBA-90CF-4F1C-A29D-25ED2AF43BB6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7856F-3BD9-4574-9B7E-DC549C95C908}">
      <dsp:nvSpPr>
        <dsp:cNvPr id="0" name=""/>
        <dsp:cNvSpPr/>
      </dsp:nvSpPr>
      <dsp:spPr>
        <a:xfrm rot="5400000">
          <a:off x="-264773" y="265418"/>
          <a:ext cx="1765156" cy="12356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1992</a:t>
          </a:r>
          <a:endParaRPr lang="ru-RU" sz="3400" kern="1200" dirty="0"/>
        </a:p>
      </dsp:txBody>
      <dsp:txXfrm rot="-5400000">
        <a:off x="1" y="618450"/>
        <a:ext cx="1235609" cy="529547"/>
      </dsp:txXfrm>
    </dsp:sp>
    <dsp:sp modelId="{7721BA1D-2D3D-4B92-B3C8-104E2AF27ABC}">
      <dsp:nvSpPr>
        <dsp:cNvPr id="0" name=""/>
        <dsp:cNvSpPr/>
      </dsp:nvSpPr>
      <dsp:spPr>
        <a:xfrm rot="5400000">
          <a:off x="4280387" y="-3044132"/>
          <a:ext cx="1147351" cy="72369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Коли відродили КМА, для економічного напряму обрали найпоширенішу у світі спеціальність:               </a:t>
          </a:r>
          <a:r>
            <a:rPr lang="uk-UA" sz="2400" b="1" kern="1200" dirty="0" smtClean="0">
              <a:solidFill>
                <a:srgbClr val="002060"/>
              </a:solidFill>
            </a:rPr>
            <a:t>“</a:t>
          </a:r>
          <a:r>
            <a:rPr lang="en-US" sz="2400" b="1" kern="1200" dirty="0" smtClean="0">
              <a:solidFill>
                <a:srgbClr val="002060"/>
              </a:solidFill>
            </a:rPr>
            <a:t>Economics”</a:t>
          </a:r>
          <a:r>
            <a:rPr lang="uk-UA" sz="2400" b="1" kern="1200" dirty="0" smtClean="0">
              <a:solidFill>
                <a:srgbClr val="002060"/>
              </a:solidFill>
            </a:rPr>
            <a:t>, яку переклали як </a:t>
          </a:r>
          <a:r>
            <a:rPr lang="uk-UA" sz="2400" b="1" kern="1200" dirty="0" err="1" smtClean="0">
              <a:solidFill>
                <a:srgbClr val="002060"/>
              </a:solidFill>
            </a:rPr>
            <a:t>“Економіка”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endParaRPr lang="ru-RU" sz="2400" b="1" kern="1200" dirty="0">
            <a:solidFill>
              <a:srgbClr val="002060"/>
            </a:solidFill>
          </a:endParaRPr>
        </a:p>
      </dsp:txBody>
      <dsp:txXfrm rot="-5400000">
        <a:off x="1235609" y="56655"/>
        <a:ext cx="7180899" cy="1035333"/>
      </dsp:txXfrm>
    </dsp:sp>
    <dsp:sp modelId="{6DD82FF3-4CAC-4F63-B587-82147F369CF7}">
      <dsp:nvSpPr>
        <dsp:cNvPr id="0" name=""/>
        <dsp:cNvSpPr/>
      </dsp:nvSpPr>
      <dsp:spPr>
        <a:xfrm rot="5400000">
          <a:off x="-264773" y="1838065"/>
          <a:ext cx="1765156" cy="12356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1998</a:t>
          </a:r>
          <a:endParaRPr lang="ru-RU" sz="3400" kern="1200" dirty="0"/>
        </a:p>
      </dsp:txBody>
      <dsp:txXfrm rot="-5400000">
        <a:off x="1" y="2191097"/>
        <a:ext cx="1235609" cy="529547"/>
      </dsp:txXfrm>
    </dsp:sp>
    <dsp:sp modelId="{501779A7-5A34-40C3-89D7-0C9F9340CA0F}">
      <dsp:nvSpPr>
        <dsp:cNvPr id="0" name=""/>
        <dsp:cNvSpPr/>
      </dsp:nvSpPr>
      <dsp:spPr>
        <a:xfrm rot="5400000">
          <a:off x="4280387" y="-1471486"/>
          <a:ext cx="1147351" cy="72369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Коли в Україні запровадили державні стандарти</a:t>
          </a:r>
          <a:r>
            <a:rPr lang="uk-UA" sz="2500" kern="1200" dirty="0" smtClean="0"/>
            <a:t>, </a:t>
          </a:r>
          <a:r>
            <a:rPr lang="uk-UA" sz="2400" b="1" kern="1200" dirty="0" smtClean="0">
              <a:solidFill>
                <a:srgbClr val="002060"/>
              </a:solidFill>
            </a:rPr>
            <a:t>“</a:t>
          </a:r>
          <a:r>
            <a:rPr lang="en-US" sz="2400" b="1" kern="1200" dirty="0" smtClean="0">
              <a:solidFill>
                <a:srgbClr val="002060"/>
              </a:solidFill>
            </a:rPr>
            <a:t>Economics”</a:t>
          </a:r>
          <a:r>
            <a:rPr lang="uk-UA" sz="2400" b="1" kern="1200" dirty="0" smtClean="0">
              <a:solidFill>
                <a:srgbClr val="002060"/>
              </a:solidFill>
            </a:rPr>
            <a:t> переклали як </a:t>
          </a:r>
          <a:r>
            <a:rPr lang="uk-UA" sz="2400" b="1" kern="1200" dirty="0" err="1" smtClean="0">
              <a:solidFill>
                <a:srgbClr val="002060"/>
              </a:solidFill>
            </a:rPr>
            <a:t>“Економічна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b="1" kern="1200" dirty="0" err="1" smtClean="0">
              <a:solidFill>
                <a:srgbClr val="002060"/>
              </a:solidFill>
            </a:rPr>
            <a:t>теорія”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kern="1200" dirty="0" smtClean="0"/>
            <a:t> </a:t>
          </a:r>
          <a:endParaRPr lang="ru-RU" sz="2400" kern="1200" dirty="0"/>
        </a:p>
      </dsp:txBody>
      <dsp:txXfrm rot="-5400000">
        <a:off x="1235609" y="1629301"/>
        <a:ext cx="7180899" cy="1035333"/>
      </dsp:txXfrm>
    </dsp:sp>
    <dsp:sp modelId="{773BA303-F330-408E-B98C-09BA6311866D}">
      <dsp:nvSpPr>
        <dsp:cNvPr id="0" name=""/>
        <dsp:cNvSpPr/>
      </dsp:nvSpPr>
      <dsp:spPr>
        <a:xfrm rot="5400000">
          <a:off x="-264773" y="3410712"/>
          <a:ext cx="1765156" cy="12356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2015</a:t>
          </a:r>
          <a:endParaRPr lang="ru-RU" sz="3400" kern="1200" dirty="0"/>
        </a:p>
      </dsp:txBody>
      <dsp:txXfrm rot="-5400000">
        <a:off x="1" y="3763744"/>
        <a:ext cx="1235609" cy="529547"/>
      </dsp:txXfrm>
    </dsp:sp>
    <dsp:sp modelId="{57A23417-3DAB-4F50-AE4B-03A7544DFCA2}">
      <dsp:nvSpPr>
        <dsp:cNvPr id="0" name=""/>
        <dsp:cNvSpPr/>
      </dsp:nvSpPr>
      <dsp:spPr>
        <a:xfrm rot="5400000">
          <a:off x="4280387" y="101160"/>
          <a:ext cx="1147351" cy="72369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У 2015 році затвердили нову класифікацію, яка є перекладом з міжнародного стандарту, і там вже запропоновано  </a:t>
          </a:r>
          <a:r>
            <a:rPr lang="uk-UA" sz="2400" b="1" kern="1200" dirty="0" smtClean="0">
              <a:solidFill>
                <a:srgbClr val="002060"/>
              </a:solidFill>
            </a:rPr>
            <a:t>“</a:t>
          </a:r>
          <a:r>
            <a:rPr lang="en-US" sz="2400" b="1" kern="1200" dirty="0" smtClean="0">
              <a:solidFill>
                <a:srgbClr val="002060"/>
              </a:solidFill>
            </a:rPr>
            <a:t>Economics”</a:t>
          </a:r>
          <a:r>
            <a:rPr lang="uk-UA" sz="2400" b="1" kern="1200" dirty="0" smtClean="0">
              <a:solidFill>
                <a:srgbClr val="002060"/>
              </a:solidFill>
            </a:rPr>
            <a:t> перекласти як </a:t>
          </a:r>
          <a:r>
            <a:rPr lang="uk-UA" sz="2400" b="1" kern="1200" dirty="0" err="1" smtClean="0">
              <a:solidFill>
                <a:srgbClr val="002060"/>
              </a:solidFill>
            </a:rPr>
            <a:t>“Економіка”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kern="1200" dirty="0" smtClean="0"/>
            <a:t> </a:t>
          </a:r>
          <a:endParaRPr lang="ru-RU" sz="2400" kern="1200" dirty="0"/>
        </a:p>
      </dsp:txBody>
      <dsp:txXfrm rot="-5400000">
        <a:off x="1235609" y="3201948"/>
        <a:ext cx="7180899" cy="10353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0EA28-3057-4D47-BF8C-D16B5749CD1F}">
      <dsp:nvSpPr>
        <dsp:cNvPr id="0" name=""/>
        <dsp:cNvSpPr/>
      </dsp:nvSpPr>
      <dsp:spPr>
        <a:xfrm>
          <a:off x="0" y="0"/>
          <a:ext cx="5000660" cy="500066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F5346A-8F4A-45B4-828A-B97258BE71E9}">
      <dsp:nvSpPr>
        <dsp:cNvPr id="0" name=""/>
        <dsp:cNvSpPr/>
      </dsp:nvSpPr>
      <dsp:spPr>
        <a:xfrm>
          <a:off x="2500330" y="0"/>
          <a:ext cx="6072230" cy="5000660"/>
        </a:xfrm>
        <a:prstGeom prst="rect">
          <a:avLst/>
        </a:prstGeom>
        <a:solidFill>
          <a:srgbClr val="324D31"/>
        </a:solidFill>
        <a:ln w="12700" cap="flat" cmpd="dbl" algn="ctr">
          <a:solidFill>
            <a:schemeClr val="bg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000" kern="1200" dirty="0" smtClean="0">
            <a:solidFill>
              <a:schemeClr val="bg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1900" kern="1200" baseline="0" dirty="0" smtClean="0">
              <a:solidFill>
                <a:schemeClr val="bg1"/>
              </a:solidFill>
            </a:rPr>
            <a:t>У 1996-2006 рр. </a:t>
          </a:r>
          <a:r>
            <a:rPr lang="uk-UA" sz="1900" kern="1200" baseline="0" dirty="0" err="1" smtClean="0">
              <a:solidFill>
                <a:schemeClr val="bg1"/>
              </a:solidFill>
            </a:rPr>
            <a:t>НаУКМА</a:t>
          </a:r>
          <a:r>
            <a:rPr lang="uk-UA" sz="1900" kern="1200" baseline="0" dirty="0" smtClean="0">
              <a:solidFill>
                <a:schemeClr val="bg1"/>
              </a:solidFill>
            </a:rPr>
            <a:t>  здійснювала випуск економічних спеціальностей </a:t>
          </a:r>
          <a:r>
            <a:rPr lang="uk-UA" sz="1900" u="sng" kern="1200" baseline="0" dirty="0" smtClean="0">
              <a:solidFill>
                <a:schemeClr val="bg1"/>
              </a:solidFill>
            </a:rPr>
            <a:t>тільки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1900" b="1" kern="1200" baseline="0" dirty="0" smtClean="0">
              <a:solidFill>
                <a:schemeClr val="bg1"/>
              </a:solidFill>
            </a:rPr>
            <a:t> </a:t>
          </a:r>
          <a:r>
            <a:rPr lang="uk-UA" sz="1900" b="1" kern="1200" cap="none" spc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з </a:t>
          </a:r>
          <a:r>
            <a:rPr lang="uk-UA" sz="2200" b="1" kern="1200" cap="none" spc="0" baseline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“Економічної</a:t>
          </a:r>
          <a:r>
            <a:rPr lang="uk-UA" sz="2200" b="1" kern="1200" cap="none" spc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 </a:t>
          </a:r>
          <a:r>
            <a:rPr lang="uk-UA" sz="2200" b="1" kern="1200" cap="none" spc="0" baseline="0" dirty="0" err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теорії”</a:t>
          </a:r>
          <a:endParaRPr lang="uk-UA" sz="2200" b="1" kern="1200" cap="none" spc="0" baseline="0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1900" kern="1200" baseline="0" dirty="0" smtClean="0">
              <a:solidFill>
                <a:schemeClr val="bg1"/>
              </a:solidFill>
            </a:rPr>
            <a:t>Перший рейтинг ж. “</a:t>
          </a:r>
          <a:r>
            <a:rPr lang="uk-UA" sz="1900" kern="1200" baseline="0" dirty="0" err="1" smtClean="0">
              <a:solidFill>
                <a:schemeClr val="bg1"/>
              </a:solidFill>
            </a:rPr>
            <a:t>Деньги</a:t>
          </a:r>
          <a:r>
            <a:rPr lang="uk-UA" sz="1900" kern="1200" baseline="0" dirty="0" smtClean="0">
              <a:solidFill>
                <a:schemeClr val="bg1"/>
              </a:solidFill>
            </a:rPr>
            <a:t>”  за 2006 рік: серед економістів </a:t>
          </a:r>
          <a:r>
            <a:rPr lang="uk-UA" sz="1900" kern="1200" baseline="0" dirty="0" err="1" smtClean="0">
              <a:solidFill>
                <a:schemeClr val="bg1"/>
              </a:solidFill>
            </a:rPr>
            <a:t>НаУКМА</a:t>
          </a:r>
          <a:r>
            <a:rPr lang="uk-UA" sz="1900" kern="1200" baseline="0" dirty="0" smtClean="0">
              <a:solidFill>
                <a:schemeClr val="bg1"/>
              </a:solidFill>
            </a:rPr>
            <a:t> зайняв 1 місце</a:t>
          </a:r>
          <a:endParaRPr lang="en-US" sz="1900" kern="1200" baseline="0" dirty="0" smtClean="0">
            <a:solidFill>
              <a:schemeClr val="bg1"/>
            </a:solidFill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kern="1200" dirty="0">
            <a:solidFill>
              <a:schemeClr val="bg1"/>
            </a:solidFill>
          </a:endParaRPr>
        </a:p>
      </dsp:txBody>
      <dsp:txXfrm>
        <a:off x="2500330" y="0"/>
        <a:ext cx="6072230" cy="1500201"/>
      </dsp:txXfrm>
    </dsp:sp>
    <dsp:sp modelId="{7DE5916D-B3CA-4881-A531-8F2EB1A80268}">
      <dsp:nvSpPr>
        <dsp:cNvPr id="0" name=""/>
        <dsp:cNvSpPr/>
      </dsp:nvSpPr>
      <dsp:spPr>
        <a:xfrm>
          <a:off x="875117" y="1500201"/>
          <a:ext cx="3250425" cy="325042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A2B1ED-9C15-4D47-AB84-C6E7973A5D7D}">
      <dsp:nvSpPr>
        <dsp:cNvPr id="0" name=""/>
        <dsp:cNvSpPr/>
      </dsp:nvSpPr>
      <dsp:spPr>
        <a:xfrm>
          <a:off x="2500330" y="1500201"/>
          <a:ext cx="6072230" cy="3250425"/>
        </a:xfrm>
        <a:prstGeom prst="rect">
          <a:avLst/>
        </a:prstGeom>
        <a:solidFill>
          <a:srgbClr val="FF0000"/>
        </a:solidFill>
        <a:ln w="9525" cap="flat" cmpd="dbl" algn="ctr">
          <a:solidFill>
            <a:schemeClr val="bg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err="1" smtClean="0">
              <a:solidFill>
                <a:schemeClr val="bg1"/>
              </a:solidFill>
            </a:rPr>
            <a:t>“Зарплатний”</a:t>
          </a:r>
          <a:r>
            <a:rPr lang="uk-UA" sz="2000" kern="1200" dirty="0" smtClean="0">
              <a:solidFill>
                <a:schemeClr val="bg1"/>
              </a:solidFill>
            </a:rPr>
            <a:t> рейтинг випускників: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bg1"/>
              </a:solidFill>
            </a:rPr>
            <a:t>з 2006 року (1-е місце) серед найкращих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bg1"/>
              </a:solidFill>
            </a:rPr>
            <a:t>Рейтинг 2016 року – 2-е місце 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2500330" y="1500201"/>
        <a:ext cx="6072230" cy="1500196"/>
      </dsp:txXfrm>
    </dsp:sp>
    <dsp:sp modelId="{F6D88153-2753-43A4-B8FC-C355D2BC0152}">
      <dsp:nvSpPr>
        <dsp:cNvPr id="0" name=""/>
        <dsp:cNvSpPr/>
      </dsp:nvSpPr>
      <dsp:spPr>
        <a:xfrm>
          <a:off x="1750231" y="3000397"/>
          <a:ext cx="1500196" cy="150019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2F850E-2ACE-4529-B49C-12D57BC00CAC}">
      <dsp:nvSpPr>
        <dsp:cNvPr id="0" name=""/>
        <dsp:cNvSpPr/>
      </dsp:nvSpPr>
      <dsp:spPr>
        <a:xfrm>
          <a:off x="2500330" y="3000397"/>
          <a:ext cx="6072230" cy="1500196"/>
        </a:xfrm>
        <a:prstGeom prst="rect">
          <a:avLst/>
        </a:prstGeom>
        <a:solidFill>
          <a:srgbClr val="002060"/>
        </a:soli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bg1"/>
              </a:solidFill>
            </a:rPr>
            <a:t>Високий</a:t>
          </a:r>
          <a:r>
            <a:rPr lang="ru-RU" sz="2400" kern="1200" dirty="0" smtClean="0">
              <a:solidFill>
                <a:schemeClr val="bg1"/>
              </a:solidFill>
            </a:rPr>
            <a:t> рейтинг </a:t>
          </a:r>
          <a:r>
            <a:rPr lang="ru-RU" sz="2400" kern="1200" dirty="0" err="1" smtClean="0">
              <a:solidFill>
                <a:schemeClr val="bg1"/>
              </a:solidFill>
            </a:rPr>
            <a:t>випускників</a:t>
          </a:r>
          <a:r>
            <a:rPr lang="ru-RU" sz="2400" kern="1200" dirty="0" smtClean="0">
              <a:solidFill>
                <a:schemeClr val="bg1"/>
              </a:solidFill>
            </a:rPr>
            <a:t>, </a:t>
          </a:r>
          <a:r>
            <a:rPr lang="ru-RU" sz="2400" kern="1200" dirty="0" err="1" smtClean="0">
              <a:solidFill>
                <a:schemeClr val="bg1"/>
              </a:solidFill>
            </a:rPr>
            <a:t>які</a:t>
          </a:r>
          <a:r>
            <a:rPr lang="ru-RU" sz="2400" kern="1200" dirty="0" smtClean="0">
              <a:solidFill>
                <a:schemeClr val="bg1"/>
              </a:solidFill>
            </a:rPr>
            <a:t> </a:t>
          </a:r>
          <a:r>
            <a:rPr lang="ru-RU" sz="2400" kern="1200" dirty="0" err="1" smtClean="0">
              <a:solidFill>
                <a:schemeClr val="bg1"/>
              </a:solidFill>
            </a:rPr>
            <a:t>продовжили</a:t>
          </a:r>
          <a:r>
            <a:rPr lang="ru-RU" sz="2400" kern="1200" dirty="0" smtClean="0">
              <a:solidFill>
                <a:schemeClr val="bg1"/>
              </a:solidFill>
            </a:rPr>
            <a:t> </a:t>
          </a:r>
          <a:r>
            <a:rPr lang="ru-RU" sz="2400" kern="1200" dirty="0" err="1" smtClean="0">
              <a:solidFill>
                <a:schemeClr val="bg1"/>
              </a:solidFill>
            </a:rPr>
            <a:t>навчання</a:t>
          </a:r>
          <a:r>
            <a:rPr lang="ru-RU" sz="2400" kern="1200" dirty="0" smtClean="0">
              <a:solidFill>
                <a:schemeClr val="bg1"/>
              </a:solidFill>
            </a:rPr>
            <a:t> у </a:t>
          </a:r>
          <a:r>
            <a:rPr lang="ru-RU" sz="2400" kern="1200" dirty="0" err="1" smtClean="0">
              <a:solidFill>
                <a:schemeClr val="bg1"/>
              </a:solidFill>
            </a:rPr>
            <a:t>провідних</a:t>
          </a:r>
          <a:r>
            <a:rPr lang="ru-RU" sz="2400" kern="1200" dirty="0" smtClean="0">
              <a:solidFill>
                <a:schemeClr val="bg1"/>
              </a:solidFill>
            </a:rPr>
            <a:t> </a:t>
          </a:r>
          <a:r>
            <a:rPr lang="ru-RU" sz="2400" kern="1200" dirty="0" err="1" smtClean="0">
              <a:solidFill>
                <a:schemeClr val="bg1"/>
              </a:solidFill>
            </a:rPr>
            <a:t>університетах</a:t>
          </a:r>
          <a:r>
            <a:rPr lang="ru-RU" sz="2400" kern="1200" dirty="0" smtClean="0">
              <a:solidFill>
                <a:schemeClr val="bg1"/>
              </a:solidFill>
            </a:rPr>
            <a:t> </a:t>
          </a:r>
          <a:r>
            <a:rPr lang="ru-RU" sz="2400" kern="1200" dirty="0" err="1" smtClean="0">
              <a:solidFill>
                <a:schemeClr val="bg1"/>
              </a:solidFill>
            </a:rPr>
            <a:t>Європи</a:t>
          </a:r>
          <a:r>
            <a:rPr lang="ru-RU" sz="2400" kern="1200" dirty="0" smtClean="0">
              <a:solidFill>
                <a:schemeClr val="bg1"/>
              </a:solidFill>
            </a:rPr>
            <a:t>, США, </a:t>
          </a:r>
          <a:r>
            <a:rPr lang="ru-RU" sz="2400" kern="1200" dirty="0" err="1" smtClean="0">
              <a:solidFill>
                <a:schemeClr val="bg1"/>
              </a:solidFill>
            </a:rPr>
            <a:t>Канади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500330" y="3000397"/>
        <a:ext cx="6072230" cy="15001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77674-0A9C-41D8-A755-23A4C9387C3C}">
      <dsp:nvSpPr>
        <dsp:cNvPr id="0" name=""/>
        <dsp:cNvSpPr/>
      </dsp:nvSpPr>
      <dsp:spPr>
        <a:xfrm rot="16200000">
          <a:off x="-1021990" y="1025326"/>
          <a:ext cx="4525963" cy="2475309"/>
        </a:xfrm>
        <a:prstGeom prst="flowChartManualOperation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634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Висока кваліфікація викладачів (збірна країни)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13 докторів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16 кандидатів</a:t>
          </a:r>
          <a:endParaRPr lang="ru-RU" sz="2300" kern="1200" dirty="0"/>
        </a:p>
      </dsp:txBody>
      <dsp:txXfrm rot="5400000">
        <a:off x="3337" y="905192"/>
        <a:ext cx="2475309" cy="2715577"/>
      </dsp:txXfrm>
    </dsp:sp>
    <dsp:sp modelId="{D786D3DD-8EF1-4600-B190-3FD94606AF17}">
      <dsp:nvSpPr>
        <dsp:cNvPr id="0" name=""/>
        <dsp:cNvSpPr/>
      </dsp:nvSpPr>
      <dsp:spPr>
        <a:xfrm rot="16200000">
          <a:off x="1638966" y="1025326"/>
          <a:ext cx="4525963" cy="2475309"/>
        </a:xfrm>
        <a:prstGeom prst="flowChartManualOperation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634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Відповідність сучасним </a:t>
          </a:r>
          <a:r>
            <a:rPr lang="uk-UA" sz="2300" kern="1200" dirty="0" err="1" smtClean="0"/>
            <a:t>“західним”</a:t>
          </a:r>
          <a:r>
            <a:rPr lang="uk-UA" sz="2300" kern="1200" dirty="0" smtClean="0"/>
            <a:t> стандартам</a:t>
          </a:r>
          <a:endParaRPr lang="ru-RU" sz="2300" kern="1200" dirty="0"/>
        </a:p>
      </dsp:txBody>
      <dsp:txXfrm rot="5400000">
        <a:off x="2664293" y="905192"/>
        <a:ext cx="2475309" cy="2715577"/>
      </dsp:txXfrm>
    </dsp:sp>
    <dsp:sp modelId="{D9E3F922-A6BE-41E2-AD10-F49094A2A940}">
      <dsp:nvSpPr>
        <dsp:cNvPr id="0" name=""/>
        <dsp:cNvSpPr/>
      </dsp:nvSpPr>
      <dsp:spPr>
        <a:xfrm rot="16200000">
          <a:off x="4516111" y="812474"/>
          <a:ext cx="4525963" cy="2901013"/>
        </a:xfrm>
        <a:prstGeom prst="flowChartManualOperation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6348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Поєднання науки  і освіти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err="1" smtClean="0"/>
            <a:t>Інноваційність</a:t>
          </a:r>
          <a:endParaRPr lang="ru-RU" sz="2300" kern="1200" dirty="0"/>
        </a:p>
      </dsp:txBody>
      <dsp:txXfrm rot="5400000">
        <a:off x="5328586" y="905192"/>
        <a:ext cx="2901013" cy="27155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6714F-1E6C-4F2C-808C-8E1B197A5F98}">
      <dsp:nvSpPr>
        <dsp:cNvPr id="0" name=""/>
        <dsp:cNvSpPr/>
      </dsp:nvSpPr>
      <dsp:spPr>
        <a:xfrm>
          <a:off x="12411" y="224184"/>
          <a:ext cx="8204776" cy="1593681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Вирішення багатьох проблем сучасного світу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 на мікро- так і на макрорівні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вимагає розуміння законів економіки</a:t>
          </a:r>
          <a:endParaRPr lang="uk-UA" sz="2400" kern="1200" dirty="0"/>
        </a:p>
      </dsp:txBody>
      <dsp:txXfrm>
        <a:off x="12411" y="224184"/>
        <a:ext cx="8204776" cy="1593681"/>
      </dsp:txXfrm>
    </dsp:sp>
    <dsp:sp modelId="{4CC6A8CA-E69B-431C-9DC2-7EB724A9C2BE}">
      <dsp:nvSpPr>
        <dsp:cNvPr id="0" name=""/>
        <dsp:cNvSpPr/>
      </dsp:nvSpPr>
      <dsp:spPr>
        <a:xfrm>
          <a:off x="28707" y="2083479"/>
          <a:ext cx="4070288" cy="1593681"/>
        </a:xfrm>
        <a:prstGeom prst="rect">
          <a:avLst/>
        </a:prstGeom>
        <a:solidFill>
          <a:srgbClr val="3C5A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Чому одні країни є багатими, а інші бідними? </a:t>
          </a:r>
          <a:endParaRPr lang="uk-UA" sz="2400" kern="1200" dirty="0"/>
        </a:p>
      </dsp:txBody>
      <dsp:txXfrm>
        <a:off x="28707" y="2083479"/>
        <a:ext cx="4070288" cy="1593681"/>
      </dsp:txXfrm>
    </dsp:sp>
    <dsp:sp modelId="{B32313E3-EFCF-4C2A-9C92-B58E1ED3D8C1}">
      <dsp:nvSpPr>
        <dsp:cNvPr id="0" name=""/>
        <dsp:cNvSpPr/>
      </dsp:nvSpPr>
      <dsp:spPr>
        <a:xfrm>
          <a:off x="4364609" y="2083479"/>
          <a:ext cx="3836283" cy="1593681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Чому одні підприємства є успішними, а інші – ні?</a:t>
          </a:r>
          <a:endParaRPr lang="uk-UA" sz="2400" kern="1200" dirty="0"/>
        </a:p>
      </dsp:txBody>
      <dsp:txXfrm>
        <a:off x="4364609" y="2083479"/>
        <a:ext cx="3836283" cy="1593681"/>
      </dsp:txXfrm>
    </dsp:sp>
    <dsp:sp modelId="{21264497-B48B-49C7-9967-41E651EA4EF4}">
      <dsp:nvSpPr>
        <dsp:cNvPr id="0" name=""/>
        <dsp:cNvSpPr/>
      </dsp:nvSpPr>
      <dsp:spPr>
        <a:xfrm>
          <a:off x="6209" y="3942774"/>
          <a:ext cx="8217180" cy="159368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accent6">
                  <a:lumMod val="75000"/>
                </a:schemeClr>
              </a:solidFill>
            </a:rPr>
            <a:t>Чи достатньо вивчити 100 формул і рецептів, щоби бути успішним працівником сьогодні?</a:t>
          </a:r>
          <a:endParaRPr lang="uk-UA" sz="28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6209" y="3942774"/>
        <a:ext cx="8217180" cy="15936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6714F-1E6C-4F2C-808C-8E1B197A5F98}">
      <dsp:nvSpPr>
        <dsp:cNvPr id="0" name=""/>
        <dsp:cNvSpPr/>
      </dsp:nvSpPr>
      <dsp:spPr>
        <a:xfrm>
          <a:off x="12411" y="224184"/>
          <a:ext cx="8204776" cy="1593681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Спеціальність «Економіка» створює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правильну ВІЗІЮ шляхів вирішення актуальних проблем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не тільки сьогодні, а й у майбутньому.</a:t>
          </a:r>
          <a:endParaRPr lang="uk-UA" sz="2400" kern="1200" dirty="0"/>
        </a:p>
      </dsp:txBody>
      <dsp:txXfrm>
        <a:off x="12411" y="224184"/>
        <a:ext cx="8204776" cy="1593681"/>
      </dsp:txXfrm>
    </dsp:sp>
    <dsp:sp modelId="{4CC6A8CA-E69B-431C-9DC2-7EB724A9C2BE}">
      <dsp:nvSpPr>
        <dsp:cNvPr id="0" name=""/>
        <dsp:cNvSpPr/>
      </dsp:nvSpPr>
      <dsp:spPr>
        <a:xfrm>
          <a:off x="658131" y="2083479"/>
          <a:ext cx="6913336" cy="1593681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Спеціальність «Економіка»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через вивчення теорії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формує алгоритми ефективного мислення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політика та бізнесмена</a:t>
          </a:r>
          <a:endParaRPr lang="uk-UA" sz="2400" kern="1200" dirty="0"/>
        </a:p>
      </dsp:txBody>
      <dsp:txXfrm>
        <a:off x="658131" y="2083479"/>
        <a:ext cx="6913336" cy="1593681"/>
      </dsp:txXfrm>
    </dsp:sp>
    <dsp:sp modelId="{21264497-B48B-49C7-9967-41E651EA4EF4}">
      <dsp:nvSpPr>
        <dsp:cNvPr id="0" name=""/>
        <dsp:cNvSpPr/>
      </dsp:nvSpPr>
      <dsp:spPr>
        <a:xfrm>
          <a:off x="6209" y="3942774"/>
          <a:ext cx="8217180" cy="1593681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tx2">
                  <a:lumMod val="50000"/>
                </a:schemeClr>
              </a:solidFill>
            </a:rPr>
            <a:t>Спеціальність «Економіка» в </a:t>
          </a:r>
          <a:r>
            <a:rPr lang="uk-UA" sz="2800" b="1" kern="1200" dirty="0" err="1" smtClean="0">
              <a:solidFill>
                <a:schemeClr val="tx2">
                  <a:lumMod val="50000"/>
                </a:schemeClr>
              </a:solidFill>
            </a:rPr>
            <a:t>НаУКМА</a:t>
          </a:r>
          <a:r>
            <a:rPr lang="uk-UA" sz="2800" b="1" kern="1200" dirty="0" smtClean="0">
              <a:solidFill>
                <a:schemeClr val="tx2">
                  <a:lumMod val="50000"/>
                </a:schemeClr>
              </a:solidFill>
            </a:rPr>
            <a:t> максимально розкриває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chemeClr val="tx2">
                  <a:lumMod val="50000"/>
                </a:schemeClr>
              </a:solidFill>
            </a:rPr>
            <a:t>ПРАКТИЧНУ ФУНКЦІЮ ЕКОНОМІЧНОЇ НАУКИ </a:t>
          </a:r>
          <a:endParaRPr lang="uk-UA" sz="2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209" y="3942774"/>
        <a:ext cx="8217180" cy="15936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BEFF08-03CF-4BAB-934F-635B87CAE8CC}">
      <dsp:nvSpPr>
        <dsp:cNvPr id="0" name=""/>
        <dsp:cNvSpPr/>
      </dsp:nvSpPr>
      <dsp:spPr>
        <a:xfrm>
          <a:off x="0" y="164764"/>
          <a:ext cx="3836087" cy="232430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000" kern="1200" dirty="0" smtClean="0">
              <a:solidFill>
                <a:srgbClr val="FFFF00"/>
              </a:solidFill>
            </a:rPr>
            <a:t>Єдина в Україні </a:t>
          </a:r>
          <a:r>
            <a:rPr lang="uk-UA" sz="2000" kern="1200" dirty="0" err="1" smtClean="0">
              <a:solidFill>
                <a:srgbClr val="FFFF00"/>
              </a:solidFill>
            </a:rPr>
            <a:t>“сендвічева”</a:t>
          </a:r>
          <a:endParaRPr lang="uk-UA" sz="2000" kern="1200" dirty="0" smtClean="0">
            <a:solidFill>
              <a:srgbClr val="FFFF00"/>
            </a:solidFill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000" kern="1200" dirty="0" smtClean="0">
              <a:solidFill>
                <a:srgbClr val="FFFF00"/>
              </a:solidFill>
            </a:rPr>
            <a:t>Магістерська програма з </a:t>
          </a:r>
          <a:r>
            <a:rPr lang="uk-UA" sz="2000" kern="1200" dirty="0" err="1" smtClean="0">
              <a:solidFill>
                <a:srgbClr val="FFFF00"/>
              </a:solidFill>
            </a:rPr>
            <a:t>“Економічної</a:t>
          </a:r>
          <a:r>
            <a:rPr lang="uk-UA" sz="2000" kern="1200" dirty="0" smtClean="0">
              <a:solidFill>
                <a:srgbClr val="FFFF00"/>
              </a:solidFill>
            </a:rPr>
            <a:t> </a:t>
          </a:r>
          <a:r>
            <a:rPr lang="uk-UA" sz="2000" kern="1200" dirty="0" err="1" smtClean="0">
              <a:solidFill>
                <a:srgbClr val="FFFF00"/>
              </a:solidFill>
            </a:rPr>
            <a:t>теорії”</a:t>
          </a:r>
          <a:endParaRPr lang="uk-UA" sz="2000" kern="1200" dirty="0" smtClean="0">
            <a:solidFill>
              <a:srgbClr val="FFFF00"/>
            </a:solidFill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uk-UA" sz="2000" kern="1200" dirty="0" smtClean="0">
            <a:solidFill>
              <a:srgbClr val="FFFF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- Економічна політика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- Інноваційна стратегія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- Поведінка споживача</a:t>
          </a:r>
          <a:endParaRPr lang="uk-UA" sz="2000" kern="1200" dirty="0"/>
        </a:p>
      </dsp:txBody>
      <dsp:txXfrm>
        <a:off x="0" y="164764"/>
        <a:ext cx="3836087" cy="2324301"/>
      </dsp:txXfrm>
    </dsp:sp>
    <dsp:sp modelId="{59C80683-945F-4BE3-8C94-27F3060AEA54}">
      <dsp:nvSpPr>
        <dsp:cNvPr id="0" name=""/>
        <dsp:cNvSpPr/>
      </dsp:nvSpPr>
      <dsp:spPr>
        <a:xfrm>
          <a:off x="4239458" y="436059"/>
          <a:ext cx="3672190" cy="1176575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Центр ім. Жана Моне                 з Європейських студій           при </a:t>
          </a:r>
          <a:r>
            <a:rPr lang="uk-UA" sz="2200" kern="1200" dirty="0" err="1" smtClean="0"/>
            <a:t>НаУКМА</a:t>
          </a:r>
          <a:endParaRPr lang="uk-UA" sz="2200" kern="1200" dirty="0"/>
        </a:p>
      </dsp:txBody>
      <dsp:txXfrm>
        <a:off x="4239458" y="436059"/>
        <a:ext cx="3672190" cy="1176575"/>
      </dsp:txXfrm>
    </dsp:sp>
    <dsp:sp modelId="{7CDF68CD-AD11-45E2-B381-BE88B56BE99A}">
      <dsp:nvSpPr>
        <dsp:cNvPr id="0" name=""/>
        <dsp:cNvSpPr/>
      </dsp:nvSpPr>
      <dsp:spPr>
        <a:xfrm>
          <a:off x="0" y="2786768"/>
          <a:ext cx="3844598" cy="2213891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>
              <a:solidFill>
                <a:srgbClr val="FFFF00"/>
              </a:solidFill>
            </a:rPr>
            <a:t>Перша в Україні </a:t>
          </a:r>
          <a:r>
            <a:rPr lang="uk-UA" sz="1900" kern="1200" dirty="0" err="1" smtClean="0">
              <a:solidFill>
                <a:srgbClr val="FFFF00"/>
              </a:solidFill>
            </a:rPr>
            <a:t>“сендвічева</a:t>
          </a:r>
          <a:r>
            <a:rPr lang="uk-UA" sz="1900" kern="1200" dirty="0" smtClean="0">
              <a:solidFill>
                <a:srgbClr val="FFFF00"/>
              </a:solidFill>
            </a:rPr>
            <a:t> бакалаврська програма з </a:t>
          </a:r>
          <a:r>
            <a:rPr lang="uk-UA" sz="1900" kern="1200" dirty="0" err="1" smtClean="0">
              <a:solidFill>
                <a:srgbClr val="FFFF00"/>
              </a:solidFill>
            </a:rPr>
            <a:t>“Економіки”</a:t>
          </a:r>
          <a:endParaRPr lang="uk-UA" sz="1900" kern="1200" dirty="0" smtClean="0">
            <a:solidFill>
              <a:srgbClr val="FFFF00"/>
            </a:solidFill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- Економіка і державна політика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- Економіка інноваційного розвитку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- Економік і міжнародний розвиток</a:t>
          </a:r>
          <a:endParaRPr lang="uk-UA" sz="1900" kern="1200" dirty="0"/>
        </a:p>
      </dsp:txBody>
      <dsp:txXfrm>
        <a:off x="0" y="2786768"/>
        <a:ext cx="3844598" cy="2213891"/>
      </dsp:txXfrm>
    </dsp:sp>
    <dsp:sp modelId="{1169BE19-9C4F-4913-B326-B834EAFBC6AE}">
      <dsp:nvSpPr>
        <dsp:cNvPr id="0" name=""/>
        <dsp:cNvSpPr/>
      </dsp:nvSpPr>
      <dsp:spPr>
        <a:xfrm>
          <a:off x="5698970" y="2992677"/>
          <a:ext cx="1346394" cy="112265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600" kern="1200"/>
        </a:p>
      </dsp:txBody>
      <dsp:txXfrm>
        <a:off x="5698970" y="2992677"/>
        <a:ext cx="1346394" cy="1122653"/>
      </dsp:txXfrm>
    </dsp:sp>
    <dsp:sp modelId="{9058BCBA-90CF-4F1C-A29D-25ED2AF43BB6}">
      <dsp:nvSpPr>
        <dsp:cNvPr id="0" name=""/>
        <dsp:cNvSpPr/>
      </dsp:nvSpPr>
      <dsp:spPr>
        <a:xfrm>
          <a:off x="5427397" y="2076560"/>
          <a:ext cx="2641647" cy="633221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uk-UA" sz="1600" b="1" kern="1200" dirty="0" smtClean="0"/>
            <a:t>Науково-навчальний центр “Інноваційна лабораторія”</a:t>
          </a:r>
          <a:endParaRPr lang="uk-UA" sz="1600" kern="1200" dirty="0"/>
        </a:p>
      </dsp:txBody>
      <dsp:txXfrm>
        <a:off x="5427397" y="2076560"/>
        <a:ext cx="2641647" cy="6332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B66B-5D3A-4A3F-A927-C4E903406FD5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4B264-087D-407B-A06B-37772D12D642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78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FACD-F5A3-4CC9-9699-18890F5A2530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C0877-6D76-4C12-B120-E1A99620F800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42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D0FF6-DE3A-476E-A35F-B7DD76078948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AB4CA-45E3-4516-BAE3-65912481709A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0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BA32A-0352-4F98-A0C4-FA5D34FAE362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484E9-F91A-49EA-88B0-0D3DD977E744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7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1923F-F4F8-4191-A20B-0A2628349E83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87224-1C4F-4810-9AA0-85E6124869B7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589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EAB3-58FD-464C-9519-E48B3DEABE27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9B35B-96FB-4358-87A4-9B420B16BC26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6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69E1D-3544-4960-9A13-58C862FC2914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21CA5-4F8A-40FE-93C9-5020DE86087C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06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04564-5A8F-450E-B60D-406CEC6429A5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0E9C2-BEB7-4D38-B488-5194DD54E10B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4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97C27-73B6-452B-877B-AE37B879B3FC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C56C0-2609-4DF8-98CC-5D1726A3A3C6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639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3CC64-B711-4B68-9651-C3A9D5EE8933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70FC0-CF74-4FE1-AD18-92ED3EFCE2AF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01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>
              <a:sym typeface="Calibri" pitchFamily="34" charset="0"/>
            </a:endParaRP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D5F0-CD1C-4B60-AFF3-124E587013D9}" type="datetime1">
              <a:rPr lang="en-US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B38B4-7DA2-437F-9012-D32B61769F06}" type="slidenum">
              <a:rPr lang="ru-RU" altLang="en-US"/>
              <a:pPr>
                <a:defRPr/>
              </a:pPr>
              <a:t>‹№›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1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>
                <a:sym typeface="Calibri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>
                <a:sym typeface="Calibri" pitchFamily="34" charset="0"/>
              </a:rPr>
              <a:t>单击此处编辑母版文本样式</a:t>
            </a:r>
          </a:p>
          <a:p>
            <a:pPr lvl="1"/>
            <a:r>
              <a:rPr lang="en-US" altLang="uk-UA" smtClean="0">
                <a:sym typeface="Calibri" pitchFamily="34" charset="0"/>
              </a:rPr>
              <a:t>第二级</a:t>
            </a:r>
          </a:p>
          <a:p>
            <a:pPr lvl="2"/>
            <a:r>
              <a:rPr lang="en-US" altLang="uk-UA" smtClean="0">
                <a:sym typeface="Calibri" pitchFamily="34" charset="0"/>
              </a:rPr>
              <a:t>第三级</a:t>
            </a:r>
          </a:p>
          <a:p>
            <a:pPr lvl="3"/>
            <a:r>
              <a:rPr lang="en-US" altLang="uk-UA" smtClean="0">
                <a:sym typeface="Calibri" pitchFamily="34" charset="0"/>
              </a:rPr>
              <a:t>第四级</a:t>
            </a:r>
          </a:p>
          <a:p>
            <a:pPr lvl="4"/>
            <a:r>
              <a:rPr lang="en-US" altLang="uk-UA" smtClean="0">
                <a:sym typeface="Calibri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FAEC4CC1-C909-42BC-95E5-292AAF200651}" type="datetime1">
              <a:rPr lang="en-US"/>
              <a:pPr>
                <a:defRPr/>
              </a:pPr>
              <a:t>4/23/2016</a:t>
            </a:fld>
            <a:endParaRPr lang="zh-CN" alt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82C74586-96AA-486A-9D66-8CF0DDC884E7}" type="slidenum">
              <a:rPr lang="ru-RU" altLang="en-US"/>
              <a:pPr>
                <a:defRPr/>
              </a:pPr>
              <a:t>‹№›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sldNum="0" hdr="0" ftr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28625" y="652463"/>
            <a:ext cx="4714875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uk-UA" altLang="uk-UA" sz="3600" dirty="0">
                <a:latin typeface="Times New Roman" pitchFamily="18" charset="0"/>
                <a:cs typeface="Times New Roman" pitchFamily="18" charset="0"/>
              </a:rPr>
              <a:t>Спеціальність </a:t>
            </a:r>
            <a:endParaRPr lang="en-US" alt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uk-UA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«Економіка»</a:t>
            </a:r>
          </a:p>
          <a:p>
            <a:pPr eaLnBrk="1" hangingPunct="1"/>
            <a:r>
              <a:rPr lang="en-US" alt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(“Economics”)</a:t>
            </a:r>
            <a:r>
              <a:rPr lang="uk-UA" altLang="uk-UA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altLang="uk-UA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3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altLang="uk-UA" sz="3600" dirty="0" err="1">
                <a:latin typeface="Times New Roman" pitchFamily="18" charset="0"/>
                <a:cs typeface="Times New Roman" pitchFamily="18" charset="0"/>
              </a:rPr>
              <a:t>НаУКМА</a:t>
            </a:r>
            <a:endParaRPr lang="zh-CN" altLang="en-US" sz="3600" dirty="0">
              <a:latin typeface="Bauhaus 93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uk-UA" altLang="uk-UA" sz="3200" b="1" smtClean="0">
                <a:solidFill>
                  <a:srgbClr val="C00000"/>
                </a:solidFill>
              </a:rPr>
              <a:t>Інноваційність кафедри економічної теорії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39986A-D1A6-46DC-8BDD-08DE4962654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grpSp>
        <p:nvGrpSpPr>
          <p:cNvPr id="18437" name="Группа 6"/>
          <p:cNvGrpSpPr>
            <a:grpSpLocks/>
          </p:cNvGrpSpPr>
          <p:nvPr/>
        </p:nvGrpSpPr>
        <p:grpSpPr bwMode="auto">
          <a:xfrm>
            <a:off x="4870450" y="3429000"/>
            <a:ext cx="1000125" cy="500063"/>
            <a:chOff x="7185946" y="4225920"/>
            <a:chExt cx="1043653" cy="54294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7185946" y="4225920"/>
              <a:ext cx="1043653" cy="542944"/>
            </a:xfrm>
            <a:prstGeom prst="rect">
              <a:avLst/>
            </a:prstGeom>
            <a:blipFill rotWithShape="0">
              <a:blip r:embed="rId7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7185946" y="4225920"/>
              <a:ext cx="1043653" cy="542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250" tIns="95250" rIns="95250" bIns="95250" spcCol="1270" anchor="ctr"/>
            <a:lstStyle/>
            <a:p>
              <a:pPr algn="ctr" defTabSz="11112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uk-UA" sz="2500"/>
            </a:p>
          </p:txBody>
        </p:sp>
      </p:grpSp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4286250"/>
            <a:ext cx="1085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2" descr="http://www.bi.edu/design/Images/logo_e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732463"/>
            <a:ext cx="28797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12" descr="C:\Users\user\AppData\Local\Temp\nonam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7275" r="83122" b="7697"/>
          <a:stretch>
            <a:fillRect/>
          </a:stretch>
        </p:blipFill>
        <p:spPr bwMode="auto">
          <a:xfrm>
            <a:off x="7740650" y="4873625"/>
            <a:ext cx="94932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97C27-73B6-452B-877B-AE37B879B3F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692696"/>
            <a:ext cx="7632848" cy="486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2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97C27-73B6-452B-877B-AE37B879B3F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28" y="620688"/>
            <a:ext cx="7831212" cy="568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91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 smtClean="0"/>
              <a:t>Сайт кафедри економічної теорії </a:t>
            </a:r>
            <a:r>
              <a:rPr lang="uk-UA" dirty="0" err="1" smtClean="0"/>
              <a:t>НаУКМА</a:t>
            </a:r>
            <a:r>
              <a:rPr lang="uk-UA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uk-UA" sz="4400" dirty="0" smtClean="0"/>
              <a:t>http</a:t>
            </a:r>
            <a:r>
              <a:rPr lang="uk-UA" sz="4400" dirty="0"/>
              <a:t>://economics.ukma.edu.ua/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9BA32A-0352-4F98-A0C4-FA5D34FAE362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7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2D050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686800" cy="1143000"/>
          </a:xfrm>
        </p:spPr>
        <p:txBody>
          <a:bodyPr/>
          <a:lstStyle/>
          <a:p>
            <a:pPr eaLnBrk="1" hangingPunct="1"/>
            <a:r>
              <a:rPr lang="uk-UA" altLang="uk-UA" sz="2400" smtClean="0"/>
              <a:t>Порівняльна кількість</a:t>
            </a:r>
            <a:r>
              <a:rPr lang="en-US" altLang="uk-UA" sz="2400" smtClean="0"/>
              <a:t>  </a:t>
            </a:r>
            <a:r>
              <a:rPr lang="uk-UA" altLang="uk-UA" sz="2400" smtClean="0"/>
              <a:t>бакалаврських економічних спеціальностей у світі (з сайту: </a:t>
            </a:r>
            <a:r>
              <a:rPr lang="en-US" altLang="uk-UA" sz="2400" smtClean="0"/>
              <a:t>bachelorsportal.com)</a:t>
            </a:r>
            <a:r>
              <a:rPr lang="uk-UA" altLang="uk-UA" sz="2400" smtClean="0"/>
              <a:t> </a:t>
            </a:r>
            <a:endParaRPr lang="ru-RU" altLang="uk-UA" sz="2400" smtClean="0"/>
          </a:p>
        </p:txBody>
      </p:sp>
      <p:graphicFrame>
        <p:nvGraphicFramePr>
          <p:cNvPr id="15363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6400" y="1549400"/>
          <a:ext cx="8331200" cy="5002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r:id="rId3" imgW="8327858" imgH="5005250" progId="Excel.Chart.8">
                  <p:embed/>
                </p:oleObj>
              </mc:Choice>
              <mc:Fallback>
                <p:oleObj r:id="rId3" imgW="8327858" imgH="5005250" progId="Excel.Chart.8">
                  <p:embed/>
                  <p:pic>
                    <p:nvPicPr>
                      <p:cNvPr id="0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49400"/>
                        <a:ext cx="8331200" cy="5002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2D050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686800" cy="857250"/>
          </a:xfrm>
          <a:solidFill>
            <a:srgbClr val="7030A0"/>
          </a:solidFill>
          <a:ln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uk-UA" alt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Генезис спеціальності “Економіка” в </a:t>
            </a:r>
            <a:r>
              <a:rPr lang="uk-UA" altLang="uk-UA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НаУКМА</a:t>
            </a:r>
            <a:endParaRPr lang="zh-CN" altLang="en-US" sz="2400" b="1" dirty="0" smtClean="0">
              <a:solidFill>
                <a:schemeClr val="bg1"/>
              </a:solidFill>
              <a:latin typeface="Bauhaus 93" pitchFamily="82" charset="0"/>
            </a:endParaRPr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959981"/>
              </p:ext>
            </p:extLst>
          </p:nvPr>
        </p:nvGraphicFramePr>
        <p:xfrm>
          <a:off x="214282" y="1214422"/>
          <a:ext cx="8472518" cy="491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9929813" y="642938"/>
            <a:ext cx="71437" cy="46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2D050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686800" cy="1143000"/>
          </a:xfrm>
        </p:spPr>
        <p:txBody>
          <a:bodyPr/>
          <a:lstStyle/>
          <a:p>
            <a:pPr marL="0" indent="0" eaLnBrk="1" hangingPunct="1"/>
            <a:r>
              <a:rPr lang="uk-UA" altLang="uk-UA" sz="2800" smtClean="0"/>
              <a:t>Об</a:t>
            </a:r>
            <a:r>
              <a:rPr lang="en-US" altLang="uk-UA" sz="2800" smtClean="0"/>
              <a:t>’</a:t>
            </a:r>
            <a:r>
              <a:rPr lang="uk-UA" altLang="uk-UA" sz="2800" smtClean="0"/>
              <a:t>єктивні критерії успішності спеціальності “Економічна теорія” НаУКМА</a:t>
            </a:r>
            <a:endParaRPr lang="ru-RU" altLang="uk-UA" sz="2800" smtClean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609970"/>
              </p:ext>
            </p:extLst>
          </p:nvPr>
        </p:nvGraphicFramePr>
        <p:xfrm>
          <a:off x="395536" y="1412776"/>
          <a:ext cx="857256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97C27-73B6-452B-877B-AE37B879B3F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030288"/>
            <a:ext cx="8821737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5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97C27-73B6-452B-877B-AE37B879B3F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995363"/>
            <a:ext cx="8377237" cy="486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99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2D050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42888" y="274638"/>
            <a:ext cx="8686800" cy="1143000"/>
          </a:xfrm>
        </p:spPr>
        <p:txBody>
          <a:bodyPr/>
          <a:lstStyle/>
          <a:p>
            <a:pPr marL="0" indent="0" eaLnBrk="1" hangingPunct="1"/>
            <a:r>
              <a:rPr lang="uk-UA" altLang="uk-UA" sz="2800" smtClean="0"/>
              <a:t>Чинники успішності спеціальності “Економічна теорія” в НаУКМА</a:t>
            </a:r>
            <a:endParaRPr lang="ru-RU" altLang="uk-UA" sz="2800" smtClean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050033"/>
              </p:ext>
            </p:extLst>
          </p:nvPr>
        </p:nvGraphicFramePr>
        <p:xfrm>
          <a:off x="539552" y="404664"/>
          <a:ext cx="822960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97C27-73B6-452B-877B-AE37B879B3F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8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695566"/>
              </p:ext>
            </p:extLst>
          </p:nvPr>
        </p:nvGraphicFramePr>
        <p:xfrm>
          <a:off x="539552" y="404664"/>
          <a:ext cx="822960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97C27-73B6-452B-877B-AE37B879B3FC}" type="datetime1">
              <a:rPr lang="en-US" smtClean="0"/>
              <a:pPr>
                <a:defRPr/>
              </a:pPr>
              <a:t>4/23/2016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​​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157255777</TotalTime>
  <Pages>0</Pages>
  <Words>390</Words>
  <Characters>0</Characters>
  <Application>Microsoft Office PowerPoint</Application>
  <DocSecurity>0</DocSecurity>
  <PresentationFormat>Екран (4:3)</PresentationFormat>
  <Lines>0</Lines>
  <Paragraphs>71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5" baseType="lpstr">
      <vt:lpstr>Office 主题​​</vt:lpstr>
      <vt:lpstr>Діаграма Microsoft Excel</vt:lpstr>
      <vt:lpstr>Презентація PowerPoint</vt:lpstr>
      <vt:lpstr>Порівняльна кількість  бакалаврських економічних спеціальностей у світі (з сайту: bachelorsportal.com) </vt:lpstr>
      <vt:lpstr>Генезис спеціальності “Економіка” в НаУКМА</vt:lpstr>
      <vt:lpstr>Об’єктивні критерії успішності спеціальності “Економічна теорія” НаУКМА</vt:lpstr>
      <vt:lpstr>Презентація PowerPoint</vt:lpstr>
      <vt:lpstr>Презентація PowerPoint</vt:lpstr>
      <vt:lpstr>Чинники успішності спеціальності “Економічна теорія” в НаУКМА</vt:lpstr>
      <vt:lpstr>Презентація PowerPoint</vt:lpstr>
      <vt:lpstr>Презентація PowerPoint</vt:lpstr>
      <vt:lpstr>Інноваційність кафедри економічної теорії</vt:lpstr>
      <vt:lpstr>Презентація PowerPoint</vt:lpstr>
      <vt:lpstr>Презентація PowerPoint</vt:lpstr>
      <vt:lpstr>Презентація PowerPoint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user</cp:lastModifiedBy>
  <cp:revision>62</cp:revision>
  <cp:lastPrinted>1899-12-30T00:00:00Z</cp:lastPrinted>
  <dcterms:created xsi:type="dcterms:W3CDTF">2012-09-04T12:00:38Z</dcterms:created>
  <dcterms:modified xsi:type="dcterms:W3CDTF">2016-04-23T10:46:31Z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